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7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3" r:id="rId6"/>
    <p:sldId id="271" r:id="rId7"/>
    <p:sldId id="279" r:id="rId8"/>
    <p:sldId id="281" r:id="rId9"/>
    <p:sldId id="280" r:id="rId10"/>
    <p:sldId id="257" r:id="rId11"/>
    <p:sldId id="282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83"/>
          </p14:sldIdLst>
        </p14:section>
        <p14:section name="Design, Morph, Annotate, Work Together, Tell Me" id="{B9B51309-D148-4332-87C2-07BE32FBCA3B}">
          <p14:sldIdLst>
            <p14:sldId id="271"/>
            <p14:sldId id="279"/>
            <p14:sldId id="281"/>
            <p14:sldId id="280"/>
            <p14:sldId id="257"/>
          </p14:sldIdLst>
        </p14:section>
        <p14:section name="Learn More" id="{2CC34DB2-6590-42C0-AD4B-A04C6060184E}">
          <p14:sldIdLst>
            <p14:sldId id="282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62" d="100"/>
          <a:sy n="62" d="100"/>
        </p:scale>
        <p:origin x="10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select the arrows to visit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3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5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66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5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43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71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8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31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35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78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7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6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2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1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3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3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7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3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6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04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7269" y="1999930"/>
            <a:ext cx="6960759" cy="2849671"/>
          </a:xfrm>
        </p:spPr>
        <p:txBody>
          <a:bodyPr anchorCtr="0">
            <a:normAutofit/>
          </a:bodyPr>
          <a:lstStyle/>
          <a:p>
            <a:pPr algn="l"/>
            <a:r>
              <a:rPr lang="en-US" sz="6000" b="1" dirty="0" err="1">
                <a:solidFill>
                  <a:srgbClr val="FFFFFF"/>
                </a:solidFill>
              </a:rPr>
              <a:t>Consiliere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psihipedagogic</a:t>
            </a:r>
            <a:r>
              <a:rPr lang="ro-RO" sz="6000" b="1" dirty="0">
                <a:solidFill>
                  <a:srgbClr val="FFFFFF"/>
                </a:solidFill>
              </a:rPr>
              <a:t>ă</a:t>
            </a:r>
            <a:endParaRPr lang="en-US" sz="60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8543" y="5223933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Muntean Andreea Simina, PIPP </a:t>
            </a:r>
            <a:r>
              <a:rPr lang="en-US" b="1" dirty="0" err="1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b="1" dirty="0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dirty="0"/>
              <a:t>V</a:t>
            </a:r>
            <a:r>
              <a:rPr lang="ro-RO" sz="5400" b="1" dirty="0"/>
              <a:t>ă</a:t>
            </a:r>
            <a:r>
              <a:rPr lang="en-US" sz="5400" b="1" dirty="0"/>
              <a:t> </a:t>
            </a:r>
            <a:r>
              <a:rPr lang="en-US" sz="5400" b="1" dirty="0" err="1"/>
              <a:t>mul</a:t>
            </a:r>
            <a:r>
              <a:rPr lang="ro-RO" sz="5400" b="1" dirty="0"/>
              <a:t>ț</a:t>
            </a:r>
            <a:r>
              <a:rPr lang="en-US" sz="5400" b="1" dirty="0" err="1"/>
              <a:t>umesc</a:t>
            </a:r>
            <a:r>
              <a:rPr lang="en-US" sz="5400" b="1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0032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4571999"/>
            <a:ext cx="7673801" cy="108765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mprieteni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frica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D5C621C-8088-4400-8183-CBC32E0A9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42" b="2"/>
          <a:stretch/>
        </p:blipFill>
        <p:spPr>
          <a:xfrm>
            <a:off x="1600201" y="609600"/>
            <a:ext cx="4178301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8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96266ADD-7707-48CC-B1D6-2B47E432F6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Content Placeholder 17"/>
          <p:cNvSpPr txBox="1">
            <a:spLocks/>
          </p:cNvSpPr>
          <p:nvPr/>
        </p:nvSpPr>
        <p:spPr>
          <a:xfrm>
            <a:off x="1456009" y="793187"/>
            <a:ext cx="7256916" cy="4497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70000"/>
              </a:lnSpc>
              <a:spcAft>
                <a:spcPts val="600"/>
              </a:spcAft>
              <a:buNone/>
              <a:defRPr/>
            </a:pPr>
            <a:r>
              <a:rPr lang="en-US" sz="8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Frica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emo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puternic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provocat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amenin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pericol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Exist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categorii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frica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frica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intuneric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frica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personaje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imaginare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 </a:t>
            </a:r>
          </a:p>
          <a:p>
            <a:pPr marL="0" lvl="0" indent="0">
              <a:lnSpc>
                <a:spcPct val="170000"/>
              </a:lnSpc>
              <a:spcAft>
                <a:spcPts val="600"/>
              </a:spcAft>
              <a:buNone/>
              <a:defRPr/>
            </a:pP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suntem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altfel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de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palid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palmele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transpir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ale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corpului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tremura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inimii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chipul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alt aspect,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ngem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0" lvl="0" indent="0">
              <a:lnSpc>
                <a:spcPct val="170000"/>
              </a:lnSpc>
              <a:spcAft>
                <a:spcPts val="600"/>
              </a:spcAft>
              <a:buNone/>
              <a:defRPr/>
            </a:pP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De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frica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are un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real, de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s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control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ăță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cum s-o </a:t>
            </a:r>
            <a:r>
              <a:rPr lang="en-US" sz="8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invingem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8640" y="1358537"/>
            <a:ext cx="111948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Piticel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Căsuţa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piticilor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marginea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pădurii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Pia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Piticel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petrecut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ziua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sâmbătă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Piticii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părinţi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plecaţi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dimineaţă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s-au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întors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Noaptea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Piticel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culcare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îndemnă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frăţiorul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Dar nu e mama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adoarmă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întuneric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stinge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camera ta. Ce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Nimic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-o! 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schimbat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Noapte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Piticel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Noapte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Pia!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Piticel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adoarmă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întuneric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pare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foşnet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pădurii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şoaptă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camera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întunecată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colţ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pare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namilă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mişcă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bate din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tare.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Tremurând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ţinându-şi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respiraţia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aprinde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colţul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camerei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ursuleţul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pluş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zâmbeşte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„M-am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speriat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degeaba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îşi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Piticel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Uşa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 mama.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Dorm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Nu-mi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întuneric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picture containing text, clipart, doll&#10;&#10;Description automatically generated">
            <a:extLst>
              <a:ext uri="{FF2B5EF4-FFF2-40B4-BE49-F238E27FC236}">
                <a16:creationId xmlns:a16="http://schemas.microsoft.com/office/drawing/2014/main" id="{5A29A938-194B-4C65-9550-443DE6A2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677577" y="2404099"/>
            <a:ext cx="3480157" cy="2146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</a:t>
            </a:r>
            <a:r>
              <a:rPr lang="ro-RO" sz="3600" b="1" dirty="0">
                <a:solidFill>
                  <a:schemeClr val="bg1"/>
                </a:solidFill>
              </a:rPr>
              <a:t>ț</a:t>
            </a:r>
            <a:r>
              <a:rPr lang="en-US" sz="3600" b="1" dirty="0">
                <a:solidFill>
                  <a:schemeClr val="bg1"/>
                </a:solidFill>
              </a:rPr>
              <a:t>i </a:t>
            </a:r>
            <a:r>
              <a:rPr lang="en-US" sz="3600" b="1" dirty="0" err="1">
                <a:solidFill>
                  <a:schemeClr val="bg1"/>
                </a:solidFill>
              </a:rPr>
              <a:t>fost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aten</a:t>
            </a:r>
            <a:r>
              <a:rPr lang="ro-RO" sz="3600" b="1" dirty="0">
                <a:solidFill>
                  <a:schemeClr val="bg1"/>
                </a:solidFill>
              </a:rPr>
              <a:t>ț</a:t>
            </a:r>
            <a:r>
              <a:rPr lang="en-US" sz="3600" b="1" dirty="0">
                <a:solidFill>
                  <a:schemeClr val="bg1"/>
                </a:solidFill>
              </a:rPr>
              <a:t>i 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De ce îi era frică lui Piticel? </a:t>
            </a:r>
          </a:p>
          <a:p>
            <a:pPr marL="0" indent="0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 2. Alege indiciile din text care ne arată că lui Piticel îi era frică de întuneric.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Dorm singur, mami! 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...îmi e frică de întuneric. 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Inima îi bate din ce în ce mai tare.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 ...tremurând...</a:t>
            </a:r>
          </a:p>
          <a:p>
            <a:pPr marL="0" indent="0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3. Starea de frică ce l-a cuprins pe Piticel era întemeiată? </a:t>
            </a:r>
          </a:p>
          <a:p>
            <a:pPr marL="0" indent="0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4. Ţie îţi este frică de întuneric? Dacă da, care este motivul? </a:t>
            </a:r>
          </a:p>
          <a:p>
            <a:pPr marL="0" indent="0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5. Cum şi-a învins Piticel frica?</a:t>
            </a: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30070782-4F25-4C7F-BB9C-B1D5B92E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Vou</a:t>
            </a:r>
            <a:r>
              <a:rPr lang="ro-RO" sz="3600" b="1" dirty="0">
                <a:solidFill>
                  <a:schemeClr val="accent1"/>
                </a:solidFill>
              </a:rPr>
              <a:t>ă</a:t>
            </a:r>
            <a:r>
              <a:rPr lang="en-US" sz="3600" b="1" dirty="0">
                <a:solidFill>
                  <a:schemeClr val="accent1"/>
                </a:solidFill>
              </a:rPr>
              <a:t> de </a:t>
            </a:r>
            <a:r>
              <a:rPr lang="en-US" sz="3600" b="1" dirty="0" err="1">
                <a:solidFill>
                  <a:schemeClr val="accent1"/>
                </a:solidFill>
              </a:rPr>
              <a:t>ce</a:t>
            </a:r>
            <a:r>
              <a:rPr lang="en-US" sz="3600" b="1" dirty="0">
                <a:solidFill>
                  <a:schemeClr val="accent1"/>
                </a:solidFill>
              </a:rPr>
              <a:t> v</a:t>
            </a:r>
            <a:r>
              <a:rPr lang="ro-RO" sz="3600" b="1" dirty="0">
                <a:solidFill>
                  <a:schemeClr val="accent1"/>
                </a:solidFill>
              </a:rPr>
              <a:t>ă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este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frica</a:t>
            </a:r>
            <a:r>
              <a:rPr lang="en-US" sz="3600" b="1" dirty="0">
                <a:solidFill>
                  <a:schemeClr val="accent1"/>
                </a:solidFill>
              </a:rPr>
              <a:t> ? 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0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o-RO" sz="2000" dirty="0"/>
              <a:t>Î</a:t>
            </a:r>
            <a:r>
              <a:rPr lang="en-US" sz="2000" dirty="0"/>
              <a:t>mi e </a:t>
            </a:r>
            <a:r>
              <a:rPr lang="en-US" sz="2000" dirty="0" err="1"/>
              <a:t>fric</a:t>
            </a:r>
            <a:r>
              <a:rPr lang="ro-RO" sz="2000" dirty="0"/>
              <a:t>ă</a:t>
            </a:r>
            <a:r>
              <a:rPr lang="en-US" sz="2000" dirty="0"/>
              <a:t> de: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Animale</a:t>
            </a:r>
            <a:endParaRPr lang="en-US" sz="2000" dirty="0"/>
          </a:p>
          <a:p>
            <a:r>
              <a:rPr lang="en-US" sz="2000" dirty="0" err="1"/>
              <a:t>Frica</a:t>
            </a:r>
            <a:r>
              <a:rPr lang="en-US" sz="2000" dirty="0"/>
              <a:t> de a fi l</a:t>
            </a:r>
            <a:r>
              <a:rPr lang="ro-RO" sz="2000" dirty="0"/>
              <a:t>ă</a:t>
            </a:r>
            <a:r>
              <a:rPr lang="en-US" sz="2000" dirty="0"/>
              <a:t>sat </a:t>
            </a:r>
            <a:r>
              <a:rPr lang="en-US" sz="2000" dirty="0" err="1"/>
              <a:t>singur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Personaje</a:t>
            </a:r>
            <a:r>
              <a:rPr lang="en-US" sz="2000" dirty="0"/>
              <a:t> </a:t>
            </a:r>
            <a:r>
              <a:rPr lang="en-US" sz="2000" dirty="0" err="1"/>
              <a:t>imaginare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2AD99-E329-45D5-87A7-42D040917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6" r="698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C490CD-03FE-4D22-8C62-3C6A24D9C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r">
              <a:lnSpc>
                <a:spcPct val="90000"/>
              </a:lnSpc>
            </a:pPr>
            <a:r>
              <a:rPr lang="en-US" sz="3800" b="1">
                <a:solidFill>
                  <a:schemeClr val="accent1"/>
                </a:solidFill>
              </a:rPr>
              <a:t>Ce Supererou te-ar putea ajuta să depașești frica pe care o ai?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700964" y="4050832"/>
            <a:ext cx="4573037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en-US" sz="1800">
                <a:solidFill>
                  <a:schemeClr val="bg1"/>
                </a:solidFill>
              </a:rPr>
              <a:t>Desenează Supereroul care te-ar putea ajuta să depășești frica pe care o ai </a:t>
            </a:r>
            <a:br>
              <a:rPr lang="en-US" sz="1800">
                <a:solidFill>
                  <a:schemeClr val="bg1"/>
                </a:solidFill>
              </a:rPr>
            </a:br>
            <a:br>
              <a:rPr lang="en-US" sz="1800">
                <a:solidFill>
                  <a:schemeClr val="bg1"/>
                </a:solidFill>
              </a:rPr>
            </a:b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2BE7991-6CFB-4396-A32E-162690C82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4" r="13100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C</a:t>
            </a:r>
            <a:r>
              <a:rPr lang="ro-RO" b="1" dirty="0"/>
              <a:t>ă</a:t>
            </a:r>
            <a:r>
              <a:rPr lang="en-US" b="1" dirty="0" err="1"/>
              <a:t>ut</a:t>
            </a:r>
            <a:r>
              <a:rPr lang="ro-RO" b="1" dirty="0"/>
              <a:t>ă</a:t>
            </a:r>
            <a:r>
              <a:rPr lang="en-US" b="1" dirty="0"/>
              <a:t>m Solu</a:t>
            </a:r>
            <a:r>
              <a:rPr lang="ro-RO" b="1" dirty="0"/>
              <a:t>ț</a:t>
            </a:r>
            <a:r>
              <a:rPr lang="en-US" b="1" dirty="0"/>
              <a:t>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Prietenului tau ii este frica de monstrii si de stafii. Cum il convingi ca acestia nu exista in realitate?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1356FA-F571-4176-93F7-C832ADCC6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716" y="1356511"/>
            <a:ext cx="7388404" cy="4794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v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fric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fric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1750423"/>
            <a:ext cx="10571375" cy="427155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Stia</a:t>
            </a:r>
            <a:r>
              <a:rPr lang="ro-RO" dirty="0"/>
              <a:t>ț</a:t>
            </a:r>
            <a:r>
              <a:rPr lang="en-US" dirty="0"/>
              <a:t>i 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frica</a:t>
            </a:r>
            <a:r>
              <a:rPr lang="en-US" dirty="0"/>
              <a:t> are </a:t>
            </a:r>
            <a:r>
              <a:rPr lang="ro-RO" dirty="0"/>
              <a:t>ș</a:t>
            </a:r>
            <a:r>
              <a:rPr lang="en-US" dirty="0"/>
              <a:t>i o </a:t>
            </a:r>
            <a:r>
              <a:rPr lang="en-US" dirty="0" err="1"/>
              <a:t>latur</a:t>
            </a:r>
            <a:r>
              <a:rPr lang="ro-RO" dirty="0"/>
              <a:t>ă</a:t>
            </a:r>
            <a:r>
              <a:rPr lang="en-US" dirty="0"/>
              <a:t> bun</a:t>
            </a:r>
            <a:r>
              <a:rPr lang="ro-RO" dirty="0"/>
              <a:t>ă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Care </a:t>
            </a:r>
            <a:r>
              <a:rPr lang="en-US" dirty="0" err="1"/>
              <a:t>crede</a:t>
            </a:r>
            <a:r>
              <a:rPr lang="ro-RO" dirty="0"/>
              <a:t>ț</a:t>
            </a:r>
            <a:r>
              <a:rPr lang="en-US" dirty="0"/>
              <a:t>i c</a:t>
            </a:r>
            <a:r>
              <a:rPr lang="ro-RO" dirty="0"/>
              <a:t>ă</a:t>
            </a:r>
            <a:r>
              <a:rPr lang="en-US" dirty="0"/>
              <a:t> sunt </a:t>
            </a:r>
            <a:r>
              <a:rPr lang="en-US" dirty="0" err="1"/>
              <a:t>laturile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 ale </a:t>
            </a:r>
            <a:r>
              <a:rPr lang="en-US" dirty="0" err="1"/>
              <a:t>fricii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Supravie</a:t>
            </a:r>
            <a:r>
              <a:rPr lang="ro-RO" dirty="0"/>
              <a:t>ț</a:t>
            </a:r>
            <a:r>
              <a:rPr lang="en-US" dirty="0" err="1"/>
              <a:t>uire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Succes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activit</a:t>
            </a:r>
            <a:r>
              <a:rPr lang="ro-RO" dirty="0" err="1"/>
              <a:t>ăț</a:t>
            </a:r>
            <a:r>
              <a:rPr lang="en-US" dirty="0"/>
              <a:t>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Comportament</a:t>
            </a:r>
            <a:r>
              <a:rPr lang="en-US" dirty="0"/>
              <a:t> </a:t>
            </a:r>
            <a:r>
              <a:rPr lang="en-US" dirty="0" err="1"/>
              <a:t>civilizat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8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purl.org/dc/dcmitype/"/>
    <ds:schemaRef ds:uri="http://schemas.microsoft.com/office/2006/documentManagement/types"/>
    <ds:schemaRef ds:uri="71af3243-3dd4-4a8d-8c0d-dd76da1f02a5"/>
    <ds:schemaRef ds:uri="16c05727-aa75-4e4a-9b5f-8a80a1165891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612</Words>
  <Application>Microsoft Office PowerPoint</Application>
  <PresentationFormat>Widescreen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Segoe UI</vt:lpstr>
      <vt:lpstr>Times New Roman</vt:lpstr>
      <vt:lpstr>Trebuchet MS</vt:lpstr>
      <vt:lpstr>Wingdings 3</vt:lpstr>
      <vt:lpstr>Facet</vt:lpstr>
      <vt:lpstr>Consiliere psihipedagogică</vt:lpstr>
      <vt:lpstr>Nu te împrieteni cu frica!</vt:lpstr>
      <vt:lpstr>PowerPoint Presentation</vt:lpstr>
      <vt:lpstr>PowerPoint Presentation</vt:lpstr>
      <vt:lpstr>Ați fost atenți ? </vt:lpstr>
      <vt:lpstr>Vouă de ce vă este frica ? </vt:lpstr>
      <vt:lpstr>Ce Supererou te-ar putea ajuta să depașești frica pe care o ai?</vt:lpstr>
      <vt:lpstr>Căutăm Soluții</vt:lpstr>
      <vt:lpstr>Nu vă fie frică de frică!</vt:lpstr>
      <vt:lpstr>Vă mulțumesc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2021-05-11T16:56:20Z</dcterms:created>
  <dcterms:modified xsi:type="dcterms:W3CDTF">2021-05-14T07:57:27Z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