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74" r:id="rId4"/>
    <p:sldId id="268" r:id="rId5"/>
    <p:sldId id="262" r:id="rId6"/>
    <p:sldId id="269" r:id="rId7"/>
    <p:sldId id="260" r:id="rId8"/>
    <p:sldId id="270" r:id="rId9"/>
    <p:sldId id="261" r:id="rId10"/>
    <p:sldId id="271" r:id="rId11"/>
    <p:sldId id="263" r:id="rId12"/>
    <p:sldId id="272" r:id="rId13"/>
    <p:sldId id="259"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5/31/2021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5/31/2021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5/31/2021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5/31/2021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o-RO" sz="6000" dirty="0" smtClean="0">
                <a:latin typeface="Adobe Caslon Pro Bold" pitchFamily="18" charset="-18"/>
              </a:rPr>
              <a:t>Operații de adunare în concentrul 0-10</a:t>
            </a:r>
            <a:endParaRPr lang="ro-RO" sz="6000" dirty="0">
              <a:latin typeface="Adobe Caslon Pro Bold" pitchFamily="18" charset="-18"/>
            </a:endParaRPr>
          </a:p>
        </p:txBody>
      </p:sp>
      <p:sp>
        <p:nvSpPr>
          <p:cNvPr id="3" name="Text Placeholder 2"/>
          <p:cNvSpPr>
            <a:spLocks noGrp="1"/>
          </p:cNvSpPr>
          <p:nvPr>
            <p:ph type="body" idx="1"/>
          </p:nvPr>
        </p:nvSpPr>
        <p:spPr>
          <a:xfrm>
            <a:off x="722312" y="2547938"/>
            <a:ext cx="7964487" cy="4005262"/>
          </a:xfrm>
        </p:spPr>
        <p:txBody>
          <a:bodyPr>
            <a:normAutofit fontScale="77500" lnSpcReduction="20000"/>
          </a:bodyPr>
          <a:lstStyle/>
          <a:p>
            <a:pPr algn="just">
              <a:lnSpc>
                <a:spcPct val="150000"/>
              </a:lnSpc>
            </a:pPr>
            <a:r>
              <a:rPr lang="ro-RO" sz="2800" dirty="0" smtClean="0">
                <a:latin typeface="Adobe Caslon Pro Bold" pitchFamily="18" charset="-18"/>
              </a:rPr>
              <a:t>	Pentru realizarea activităților, elevului i se prezintă prezentarea power-point în modul ”Normal”. </a:t>
            </a:r>
          </a:p>
          <a:p>
            <a:pPr algn="just">
              <a:lnSpc>
                <a:spcPct val="150000"/>
              </a:lnSpc>
            </a:pPr>
            <a:r>
              <a:rPr lang="ro-RO" sz="2800" dirty="0" smtClean="0">
                <a:latin typeface="Adobe Caslon Pro Bold" pitchFamily="18" charset="-18"/>
              </a:rPr>
              <a:t>	Activitatea se va desfășura mutând cu ajutorul unui mouse elementele din linia de sus în dreptul cifrelor din operația de adunare. La final, elevul va șterge semnul întrebării și va completa cu cifra corespunzătoare rezultatului adunării. </a:t>
            </a:r>
          </a:p>
          <a:p>
            <a:pPr algn="just">
              <a:lnSpc>
                <a:spcPct val="150000"/>
              </a:lnSpc>
            </a:pPr>
            <a:r>
              <a:rPr lang="ro-RO" sz="2800" dirty="0">
                <a:latin typeface="Adobe Caslon Pro Bold" pitchFamily="18" charset="-18"/>
              </a:rPr>
              <a:t>	</a:t>
            </a:r>
            <a:r>
              <a:rPr lang="ro-RO" sz="2800" dirty="0" smtClean="0">
                <a:latin typeface="Adobe Caslon Pro Bold" pitchFamily="18" charset="-18"/>
              </a:rPr>
              <a:t>După fiecare slide, elevul este recompensat cu o față zâmbitoare. </a:t>
            </a:r>
            <a:endParaRPr lang="ro-RO" sz="2800" dirty="0">
              <a:latin typeface="Adobe Caslon Pro Bold" pitchFamily="18" charset="-18"/>
            </a:endParaRPr>
          </a:p>
        </p:txBody>
      </p:sp>
    </p:spTree>
    <p:extLst>
      <p:ext uri="{BB962C8B-B14F-4D97-AF65-F5344CB8AC3E}">
        <p14:creationId xmlns:p14="http://schemas.microsoft.com/office/powerpoint/2010/main" val="3396582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latin typeface="Adobe Caslon Pro Bold" pitchFamily="18" charset="-18"/>
              </a:rPr>
              <a:t>Bine lucrat !</a:t>
            </a:r>
            <a:endParaRPr lang="ro-RO" dirty="0">
              <a:latin typeface="Adobe Caslon Pro Bold" pitchFamily="18" charset="-18"/>
            </a:endParaRPr>
          </a:p>
        </p:txBody>
      </p:sp>
      <p:pic>
        <p:nvPicPr>
          <p:cNvPr id="1026" name="Picture 2" descr="C:\Users\Damaris\AppData\Local\Microsoft\Windows\INetCache\IE\0MIRI8UU\1200px-Yellow_Happ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23020" y="381000"/>
            <a:ext cx="4141787" cy="4141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783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6111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a:t>4</a:t>
            </a:r>
          </a:p>
        </p:txBody>
      </p:sp>
      <p:sp>
        <p:nvSpPr>
          <p:cNvPr id="5" name="Flowchart: Process 4"/>
          <p:cNvSpPr/>
          <p:nvPr/>
        </p:nvSpPr>
        <p:spPr>
          <a:xfrm>
            <a:off x="3735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a:t>2</a:t>
            </a:r>
          </a:p>
        </p:txBody>
      </p:sp>
      <p:sp>
        <p:nvSpPr>
          <p:cNvPr id="6" name="Flowchart: Process 5"/>
          <p:cNvSpPr/>
          <p:nvPr/>
        </p:nvSpPr>
        <p:spPr>
          <a:xfrm>
            <a:off x="7164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a:t>
            </a:r>
            <a:endParaRPr lang="ro-RO" sz="9600" dirty="0"/>
          </a:p>
        </p:txBody>
      </p:sp>
      <p:sp>
        <p:nvSpPr>
          <p:cNvPr id="7" name="Plus 6"/>
          <p:cNvSpPr/>
          <p:nvPr/>
        </p:nvSpPr>
        <p:spPr>
          <a:xfrm>
            <a:off x="2311908" y="5219700"/>
            <a:ext cx="1219200" cy="11430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 name="Equal 7"/>
          <p:cNvSpPr/>
          <p:nvPr/>
        </p:nvSpPr>
        <p:spPr>
          <a:xfrm>
            <a:off x="5640324" y="5448300"/>
            <a:ext cx="1295400" cy="685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solidFill>
                <a:schemeClr val="tx1"/>
              </a:solidFill>
            </a:endParaRPr>
          </a:p>
        </p:txBody>
      </p:sp>
      <p:sp>
        <p:nvSpPr>
          <p:cNvPr id="2" name="Vertical Scroll 1"/>
          <p:cNvSpPr/>
          <p:nvPr/>
        </p:nvSpPr>
        <p:spPr>
          <a:xfrm>
            <a:off x="304800" y="1676400"/>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1" name="Vertical Scroll 20"/>
          <p:cNvSpPr/>
          <p:nvPr/>
        </p:nvSpPr>
        <p:spPr>
          <a:xfrm>
            <a:off x="990600" y="1662684"/>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2" name="Vertical Scroll 21"/>
          <p:cNvSpPr/>
          <p:nvPr/>
        </p:nvSpPr>
        <p:spPr>
          <a:xfrm>
            <a:off x="1676400" y="1662684"/>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3" name="Vertical Scroll 22"/>
          <p:cNvSpPr/>
          <p:nvPr/>
        </p:nvSpPr>
        <p:spPr>
          <a:xfrm>
            <a:off x="2343912" y="1690116"/>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4" name="Vertical Scroll 23"/>
          <p:cNvSpPr/>
          <p:nvPr/>
        </p:nvSpPr>
        <p:spPr>
          <a:xfrm>
            <a:off x="3029712" y="1676400"/>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5" name="Vertical Scroll 24"/>
          <p:cNvSpPr/>
          <p:nvPr/>
        </p:nvSpPr>
        <p:spPr>
          <a:xfrm>
            <a:off x="3715512" y="1676400"/>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6" name="Vertical Scroll 25"/>
          <p:cNvSpPr/>
          <p:nvPr/>
        </p:nvSpPr>
        <p:spPr>
          <a:xfrm>
            <a:off x="4343400" y="1676400"/>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7" name="Vertical Scroll 26"/>
          <p:cNvSpPr/>
          <p:nvPr/>
        </p:nvSpPr>
        <p:spPr>
          <a:xfrm>
            <a:off x="5029200" y="1662684"/>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8" name="Vertical Scroll 27"/>
          <p:cNvSpPr/>
          <p:nvPr/>
        </p:nvSpPr>
        <p:spPr>
          <a:xfrm>
            <a:off x="5715000" y="1662684"/>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9" name="Vertical Scroll 28"/>
          <p:cNvSpPr/>
          <p:nvPr/>
        </p:nvSpPr>
        <p:spPr>
          <a:xfrm>
            <a:off x="6399276" y="1676400"/>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30" name="Vertical Scroll 29"/>
          <p:cNvSpPr/>
          <p:nvPr/>
        </p:nvSpPr>
        <p:spPr>
          <a:xfrm>
            <a:off x="7085076" y="1662684"/>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31" name="Vertical Scroll 30"/>
          <p:cNvSpPr/>
          <p:nvPr/>
        </p:nvSpPr>
        <p:spPr>
          <a:xfrm>
            <a:off x="7770876" y="1662684"/>
            <a:ext cx="685800" cy="990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3442666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latin typeface="Adobe Caslon Pro Bold" pitchFamily="18" charset="-18"/>
              </a:rPr>
              <a:t>Te descurci foarte bine!</a:t>
            </a:r>
            <a:endParaRPr lang="ro-RO" dirty="0">
              <a:latin typeface="Adobe Caslon Pro Bold" pitchFamily="18" charset="-18"/>
            </a:endParaRPr>
          </a:p>
        </p:txBody>
      </p:sp>
      <p:pic>
        <p:nvPicPr>
          <p:cNvPr id="1026" name="Picture 2" descr="C:\Users\Damaris\AppData\Local\Microsoft\Windows\INetCache\IE\0MIRI8UU\1200px-Yellow_Happ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23020" y="381000"/>
            <a:ext cx="4141787" cy="4141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783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6111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a:t>3</a:t>
            </a:r>
          </a:p>
        </p:txBody>
      </p:sp>
      <p:sp>
        <p:nvSpPr>
          <p:cNvPr id="5" name="Flowchart: Process 4"/>
          <p:cNvSpPr/>
          <p:nvPr/>
        </p:nvSpPr>
        <p:spPr>
          <a:xfrm>
            <a:off x="3735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a:t>6</a:t>
            </a:r>
          </a:p>
        </p:txBody>
      </p:sp>
      <p:sp>
        <p:nvSpPr>
          <p:cNvPr id="6" name="Flowchart: Process 5"/>
          <p:cNvSpPr/>
          <p:nvPr/>
        </p:nvSpPr>
        <p:spPr>
          <a:xfrm>
            <a:off x="7164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a:t>
            </a:r>
            <a:endParaRPr lang="ro-RO" sz="9600" dirty="0"/>
          </a:p>
        </p:txBody>
      </p:sp>
      <p:sp>
        <p:nvSpPr>
          <p:cNvPr id="7" name="Plus 6"/>
          <p:cNvSpPr/>
          <p:nvPr/>
        </p:nvSpPr>
        <p:spPr>
          <a:xfrm>
            <a:off x="2311908" y="5219700"/>
            <a:ext cx="1219200" cy="11430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 name="Equal 7"/>
          <p:cNvSpPr/>
          <p:nvPr/>
        </p:nvSpPr>
        <p:spPr>
          <a:xfrm>
            <a:off x="5640324" y="5448300"/>
            <a:ext cx="1295400" cy="685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solidFill>
                <a:schemeClr val="tx1"/>
              </a:solidFill>
            </a:endParaRPr>
          </a:p>
        </p:txBody>
      </p:sp>
      <p:sp>
        <p:nvSpPr>
          <p:cNvPr id="2" name="Moon 1"/>
          <p:cNvSpPr/>
          <p:nvPr/>
        </p:nvSpPr>
        <p:spPr>
          <a:xfrm>
            <a:off x="2020824"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1" name="Moon 20"/>
          <p:cNvSpPr/>
          <p:nvPr/>
        </p:nvSpPr>
        <p:spPr>
          <a:xfrm>
            <a:off x="2554224"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2" name="Moon 21"/>
          <p:cNvSpPr/>
          <p:nvPr/>
        </p:nvSpPr>
        <p:spPr>
          <a:xfrm>
            <a:off x="3087624"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3" name="Moon 22"/>
          <p:cNvSpPr/>
          <p:nvPr/>
        </p:nvSpPr>
        <p:spPr>
          <a:xfrm>
            <a:off x="3621024"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4" name="Moon 23"/>
          <p:cNvSpPr/>
          <p:nvPr/>
        </p:nvSpPr>
        <p:spPr>
          <a:xfrm>
            <a:off x="4154424"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5" name="Moon 24"/>
          <p:cNvSpPr/>
          <p:nvPr/>
        </p:nvSpPr>
        <p:spPr>
          <a:xfrm>
            <a:off x="4687824"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6" name="Moon 25"/>
          <p:cNvSpPr/>
          <p:nvPr/>
        </p:nvSpPr>
        <p:spPr>
          <a:xfrm>
            <a:off x="5221224"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7" name="Moon 26"/>
          <p:cNvSpPr/>
          <p:nvPr/>
        </p:nvSpPr>
        <p:spPr>
          <a:xfrm>
            <a:off x="5754624"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8" name="Moon 27"/>
          <p:cNvSpPr/>
          <p:nvPr/>
        </p:nvSpPr>
        <p:spPr>
          <a:xfrm>
            <a:off x="6335268"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9" name="Moon 28"/>
          <p:cNvSpPr/>
          <p:nvPr/>
        </p:nvSpPr>
        <p:spPr>
          <a:xfrm>
            <a:off x="6868668"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30" name="Moon 29"/>
          <p:cNvSpPr/>
          <p:nvPr/>
        </p:nvSpPr>
        <p:spPr>
          <a:xfrm>
            <a:off x="7543800"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31" name="Moon 30"/>
          <p:cNvSpPr/>
          <p:nvPr/>
        </p:nvSpPr>
        <p:spPr>
          <a:xfrm>
            <a:off x="8077200"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32" name="Moon 31"/>
          <p:cNvSpPr/>
          <p:nvPr/>
        </p:nvSpPr>
        <p:spPr>
          <a:xfrm>
            <a:off x="463296"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33" name="Moon 32"/>
          <p:cNvSpPr/>
          <p:nvPr/>
        </p:nvSpPr>
        <p:spPr>
          <a:xfrm>
            <a:off x="996696"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34" name="Moon 33"/>
          <p:cNvSpPr/>
          <p:nvPr/>
        </p:nvSpPr>
        <p:spPr>
          <a:xfrm>
            <a:off x="1530096" y="1752600"/>
            <a:ext cx="533400" cy="914400"/>
          </a:xfrm>
          <a:prstGeom prst="mo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3883649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latin typeface="Adobe Caslon Pro Bold" pitchFamily="18" charset="-18"/>
              </a:rPr>
              <a:t>Ai făcut o treabă minunată!</a:t>
            </a:r>
            <a:endParaRPr lang="ro-RO" dirty="0">
              <a:latin typeface="Adobe Caslon Pro Bold" pitchFamily="18" charset="-18"/>
            </a:endParaRPr>
          </a:p>
        </p:txBody>
      </p:sp>
      <p:pic>
        <p:nvPicPr>
          <p:cNvPr id="1026" name="Picture 2" descr="C:\Users\Damaris\AppData\Local\Microsoft\Windows\INetCache\IE\0MIRI8UU\1200px-Yellow_Happ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23020" y="381000"/>
            <a:ext cx="4141787" cy="4141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783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6111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3</a:t>
            </a:r>
            <a:endParaRPr lang="ro-RO" sz="9600" dirty="0"/>
          </a:p>
        </p:txBody>
      </p:sp>
      <p:sp>
        <p:nvSpPr>
          <p:cNvPr id="5" name="Flowchart: Process 4"/>
          <p:cNvSpPr/>
          <p:nvPr/>
        </p:nvSpPr>
        <p:spPr>
          <a:xfrm>
            <a:off x="3735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1</a:t>
            </a:r>
            <a:endParaRPr lang="ro-RO" sz="9600" dirty="0"/>
          </a:p>
        </p:txBody>
      </p:sp>
      <p:sp>
        <p:nvSpPr>
          <p:cNvPr id="6" name="Flowchart: Process 5"/>
          <p:cNvSpPr/>
          <p:nvPr/>
        </p:nvSpPr>
        <p:spPr>
          <a:xfrm>
            <a:off x="7164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a:t>
            </a:r>
            <a:endParaRPr lang="ro-RO" sz="9600" dirty="0"/>
          </a:p>
        </p:txBody>
      </p:sp>
      <p:sp>
        <p:nvSpPr>
          <p:cNvPr id="7" name="Plus 6"/>
          <p:cNvSpPr/>
          <p:nvPr/>
        </p:nvSpPr>
        <p:spPr>
          <a:xfrm>
            <a:off x="2311908" y="5219700"/>
            <a:ext cx="1219200" cy="11430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 name="Equal 7"/>
          <p:cNvSpPr/>
          <p:nvPr/>
        </p:nvSpPr>
        <p:spPr>
          <a:xfrm>
            <a:off x="5640324" y="5448300"/>
            <a:ext cx="1295400" cy="685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solidFill>
                <a:schemeClr val="tx1"/>
              </a:solidFill>
            </a:endParaRPr>
          </a:p>
        </p:txBody>
      </p:sp>
      <p:sp>
        <p:nvSpPr>
          <p:cNvPr id="9" name="Heart 8"/>
          <p:cNvSpPr/>
          <p:nvPr/>
        </p:nvSpPr>
        <p:spPr>
          <a:xfrm>
            <a:off x="2880360"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0" name="Heart 9"/>
          <p:cNvSpPr/>
          <p:nvPr/>
        </p:nvSpPr>
        <p:spPr>
          <a:xfrm>
            <a:off x="3529584"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1" name="Heart 10"/>
          <p:cNvSpPr/>
          <p:nvPr/>
        </p:nvSpPr>
        <p:spPr>
          <a:xfrm>
            <a:off x="4181856"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2" name="Heart 11"/>
          <p:cNvSpPr/>
          <p:nvPr/>
        </p:nvSpPr>
        <p:spPr>
          <a:xfrm>
            <a:off x="4828032"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3" name="Heart 12"/>
          <p:cNvSpPr/>
          <p:nvPr/>
        </p:nvSpPr>
        <p:spPr>
          <a:xfrm>
            <a:off x="5486400"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4" name="Heart 13"/>
          <p:cNvSpPr/>
          <p:nvPr/>
        </p:nvSpPr>
        <p:spPr>
          <a:xfrm>
            <a:off x="6172200"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5" name="Heart 14"/>
          <p:cNvSpPr/>
          <p:nvPr/>
        </p:nvSpPr>
        <p:spPr>
          <a:xfrm>
            <a:off x="6858000" y="166116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6" name="Heart 15"/>
          <p:cNvSpPr/>
          <p:nvPr/>
        </p:nvSpPr>
        <p:spPr>
          <a:xfrm>
            <a:off x="7516368"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7" name="Heart 16"/>
          <p:cNvSpPr/>
          <p:nvPr/>
        </p:nvSpPr>
        <p:spPr>
          <a:xfrm>
            <a:off x="8154924"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8" name="Heart 17"/>
          <p:cNvSpPr/>
          <p:nvPr/>
        </p:nvSpPr>
        <p:spPr>
          <a:xfrm>
            <a:off x="2209800"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9" name="Heart 18"/>
          <p:cNvSpPr/>
          <p:nvPr/>
        </p:nvSpPr>
        <p:spPr>
          <a:xfrm>
            <a:off x="943356" y="166116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0" name="Heart 19"/>
          <p:cNvSpPr/>
          <p:nvPr/>
        </p:nvSpPr>
        <p:spPr>
          <a:xfrm>
            <a:off x="1568196" y="167640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3661351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6111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3</a:t>
            </a:r>
            <a:endParaRPr lang="ro-RO" sz="9600" dirty="0"/>
          </a:p>
        </p:txBody>
      </p:sp>
      <p:sp>
        <p:nvSpPr>
          <p:cNvPr id="5" name="Flowchart: Process 4"/>
          <p:cNvSpPr/>
          <p:nvPr/>
        </p:nvSpPr>
        <p:spPr>
          <a:xfrm>
            <a:off x="3735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1</a:t>
            </a:r>
            <a:endParaRPr lang="ro-RO" sz="9600" dirty="0"/>
          </a:p>
        </p:txBody>
      </p:sp>
      <p:sp>
        <p:nvSpPr>
          <p:cNvPr id="6" name="Flowchart: Process 5"/>
          <p:cNvSpPr/>
          <p:nvPr/>
        </p:nvSpPr>
        <p:spPr>
          <a:xfrm>
            <a:off x="7164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a:t>4</a:t>
            </a:r>
            <a:endParaRPr lang="ro-RO" sz="9600" dirty="0"/>
          </a:p>
        </p:txBody>
      </p:sp>
      <p:sp>
        <p:nvSpPr>
          <p:cNvPr id="7" name="Plus 6"/>
          <p:cNvSpPr/>
          <p:nvPr/>
        </p:nvSpPr>
        <p:spPr>
          <a:xfrm>
            <a:off x="2311908" y="5219700"/>
            <a:ext cx="1219200" cy="11430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 name="Equal 7"/>
          <p:cNvSpPr/>
          <p:nvPr/>
        </p:nvSpPr>
        <p:spPr>
          <a:xfrm>
            <a:off x="5640324" y="5448300"/>
            <a:ext cx="1295400" cy="685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solidFill>
                <a:schemeClr val="tx1"/>
              </a:solidFill>
            </a:endParaRPr>
          </a:p>
        </p:txBody>
      </p:sp>
      <p:sp>
        <p:nvSpPr>
          <p:cNvPr id="9" name="Heart 8"/>
          <p:cNvSpPr/>
          <p:nvPr/>
        </p:nvSpPr>
        <p:spPr>
          <a:xfrm>
            <a:off x="4230624" y="440436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0" name="Heart 9"/>
          <p:cNvSpPr/>
          <p:nvPr/>
        </p:nvSpPr>
        <p:spPr>
          <a:xfrm>
            <a:off x="3529584"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1" name="Heart 10"/>
          <p:cNvSpPr/>
          <p:nvPr/>
        </p:nvSpPr>
        <p:spPr>
          <a:xfrm>
            <a:off x="4181856"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2" name="Heart 11"/>
          <p:cNvSpPr/>
          <p:nvPr/>
        </p:nvSpPr>
        <p:spPr>
          <a:xfrm>
            <a:off x="4828032"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3" name="Heart 12"/>
          <p:cNvSpPr/>
          <p:nvPr/>
        </p:nvSpPr>
        <p:spPr>
          <a:xfrm>
            <a:off x="5486400"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4" name="Heart 13"/>
          <p:cNvSpPr/>
          <p:nvPr/>
        </p:nvSpPr>
        <p:spPr>
          <a:xfrm>
            <a:off x="6172200"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5" name="Heart 14"/>
          <p:cNvSpPr/>
          <p:nvPr/>
        </p:nvSpPr>
        <p:spPr>
          <a:xfrm>
            <a:off x="6858000" y="166116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6" name="Heart 15"/>
          <p:cNvSpPr/>
          <p:nvPr/>
        </p:nvSpPr>
        <p:spPr>
          <a:xfrm>
            <a:off x="7516368"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7" name="Heart 16"/>
          <p:cNvSpPr/>
          <p:nvPr/>
        </p:nvSpPr>
        <p:spPr>
          <a:xfrm>
            <a:off x="8154924" y="169164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8" name="Heart 17"/>
          <p:cNvSpPr/>
          <p:nvPr/>
        </p:nvSpPr>
        <p:spPr>
          <a:xfrm>
            <a:off x="1728216" y="4376928"/>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9" name="Heart 18"/>
          <p:cNvSpPr/>
          <p:nvPr/>
        </p:nvSpPr>
        <p:spPr>
          <a:xfrm>
            <a:off x="457200" y="4404360"/>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0" name="Heart 19"/>
          <p:cNvSpPr/>
          <p:nvPr/>
        </p:nvSpPr>
        <p:spPr>
          <a:xfrm>
            <a:off x="1106424" y="4376928"/>
            <a:ext cx="609600" cy="609600"/>
          </a:xfrm>
          <a:prstGeom prst="hear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 name="TextBox 1"/>
          <p:cNvSpPr txBox="1"/>
          <p:nvPr/>
        </p:nvSpPr>
        <p:spPr>
          <a:xfrm>
            <a:off x="77724" y="451104"/>
            <a:ext cx="8915400" cy="830997"/>
          </a:xfrm>
          <a:prstGeom prst="rect">
            <a:avLst/>
          </a:prstGeom>
          <a:noFill/>
        </p:spPr>
        <p:txBody>
          <a:bodyPr wrap="square" rtlCol="0">
            <a:spAutoFit/>
          </a:bodyPr>
          <a:lstStyle/>
          <a:p>
            <a:pPr algn="ctr"/>
            <a:r>
              <a:rPr lang="ro-RO" sz="4800" b="1" dirty="0" smtClean="0">
                <a:solidFill>
                  <a:schemeClr val="tx2"/>
                </a:solidFill>
              </a:rPr>
              <a:t>EXEMPLU DE ACTIVITATE. </a:t>
            </a:r>
            <a:endParaRPr lang="ro-RO" sz="4800" b="1" dirty="0">
              <a:solidFill>
                <a:schemeClr val="tx2"/>
              </a:solidFill>
            </a:endParaRPr>
          </a:p>
        </p:txBody>
      </p:sp>
    </p:spTree>
    <p:extLst>
      <p:ext uri="{BB962C8B-B14F-4D97-AF65-F5344CB8AC3E}">
        <p14:creationId xmlns:p14="http://schemas.microsoft.com/office/powerpoint/2010/main" val="1736185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latin typeface="Adobe Caslon Pro Bold" pitchFamily="18" charset="-18"/>
              </a:rPr>
              <a:t>Foarte bine!</a:t>
            </a:r>
            <a:endParaRPr lang="ro-RO" dirty="0">
              <a:latin typeface="Adobe Caslon Pro Bold" pitchFamily="18" charset="-18"/>
            </a:endParaRPr>
          </a:p>
        </p:txBody>
      </p:sp>
      <p:pic>
        <p:nvPicPr>
          <p:cNvPr id="1026" name="Picture 2" descr="C:\Users\Damaris\AppData\Local\Microsoft\Windows\INetCache\IE\0MIRI8UU\1200px-Yellow_Happ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23020" y="381000"/>
            <a:ext cx="4141787" cy="4141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33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6111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2</a:t>
            </a:r>
            <a:endParaRPr lang="ro-RO" sz="9600" dirty="0"/>
          </a:p>
        </p:txBody>
      </p:sp>
      <p:sp>
        <p:nvSpPr>
          <p:cNvPr id="5" name="Flowchart: Process 4"/>
          <p:cNvSpPr/>
          <p:nvPr/>
        </p:nvSpPr>
        <p:spPr>
          <a:xfrm>
            <a:off x="3735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1</a:t>
            </a:r>
            <a:endParaRPr lang="ro-RO" sz="9600" dirty="0"/>
          </a:p>
        </p:txBody>
      </p:sp>
      <p:sp>
        <p:nvSpPr>
          <p:cNvPr id="6" name="Flowchart: Process 5"/>
          <p:cNvSpPr/>
          <p:nvPr/>
        </p:nvSpPr>
        <p:spPr>
          <a:xfrm>
            <a:off x="7164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a:t>
            </a:r>
            <a:endParaRPr lang="ro-RO" sz="9600" dirty="0"/>
          </a:p>
        </p:txBody>
      </p:sp>
      <p:sp>
        <p:nvSpPr>
          <p:cNvPr id="7" name="Plus 6"/>
          <p:cNvSpPr/>
          <p:nvPr/>
        </p:nvSpPr>
        <p:spPr>
          <a:xfrm>
            <a:off x="2311908" y="5219700"/>
            <a:ext cx="1219200" cy="11430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 name="Equal 7"/>
          <p:cNvSpPr/>
          <p:nvPr/>
        </p:nvSpPr>
        <p:spPr>
          <a:xfrm>
            <a:off x="5640324" y="5448300"/>
            <a:ext cx="1295400" cy="685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solidFill>
                <a:schemeClr val="tx1"/>
              </a:solidFill>
            </a:endParaRPr>
          </a:p>
        </p:txBody>
      </p:sp>
      <p:sp>
        <p:nvSpPr>
          <p:cNvPr id="2" name="5-Point Star 1"/>
          <p:cNvSpPr/>
          <p:nvPr/>
        </p:nvSpPr>
        <p:spPr>
          <a:xfrm>
            <a:off x="152400" y="1905000"/>
            <a:ext cx="762000" cy="762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1" name="5-Point Star 20"/>
          <p:cNvSpPr/>
          <p:nvPr/>
        </p:nvSpPr>
        <p:spPr>
          <a:xfrm>
            <a:off x="914400" y="1905000"/>
            <a:ext cx="762000" cy="762000"/>
          </a:xfrm>
          <a:prstGeom prst="star5">
            <a:avLst>
              <a:gd name="adj" fmla="val 16927"/>
              <a:gd name="hf" fmla="val 105146"/>
              <a:gd name="vf" fmla="val 11055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2" name="5-Point Star 21"/>
          <p:cNvSpPr/>
          <p:nvPr/>
        </p:nvSpPr>
        <p:spPr>
          <a:xfrm>
            <a:off x="1676400" y="1905000"/>
            <a:ext cx="762000" cy="762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3" name="5-Point Star 22"/>
          <p:cNvSpPr/>
          <p:nvPr/>
        </p:nvSpPr>
        <p:spPr>
          <a:xfrm>
            <a:off x="2427732" y="1905000"/>
            <a:ext cx="762000" cy="762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4" name="5-Point Star 23"/>
          <p:cNvSpPr/>
          <p:nvPr/>
        </p:nvSpPr>
        <p:spPr>
          <a:xfrm>
            <a:off x="3189732" y="1905000"/>
            <a:ext cx="762000" cy="762000"/>
          </a:xfrm>
          <a:prstGeom prst="star5">
            <a:avLst>
              <a:gd name="adj" fmla="val 16927"/>
              <a:gd name="hf" fmla="val 105146"/>
              <a:gd name="vf" fmla="val 11055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5" name="5-Point Star 24"/>
          <p:cNvSpPr/>
          <p:nvPr/>
        </p:nvSpPr>
        <p:spPr>
          <a:xfrm>
            <a:off x="3951732" y="1905000"/>
            <a:ext cx="762000" cy="762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6" name="5-Point Star 25"/>
          <p:cNvSpPr/>
          <p:nvPr/>
        </p:nvSpPr>
        <p:spPr>
          <a:xfrm>
            <a:off x="4693920" y="1905000"/>
            <a:ext cx="762000" cy="762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7" name="5-Point Star 26"/>
          <p:cNvSpPr/>
          <p:nvPr/>
        </p:nvSpPr>
        <p:spPr>
          <a:xfrm>
            <a:off x="5455920" y="1905000"/>
            <a:ext cx="762000" cy="762000"/>
          </a:xfrm>
          <a:prstGeom prst="star5">
            <a:avLst>
              <a:gd name="adj" fmla="val 16927"/>
              <a:gd name="hf" fmla="val 105146"/>
              <a:gd name="vf" fmla="val 11055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8" name="5-Point Star 27"/>
          <p:cNvSpPr/>
          <p:nvPr/>
        </p:nvSpPr>
        <p:spPr>
          <a:xfrm>
            <a:off x="6217920" y="1905000"/>
            <a:ext cx="762000" cy="762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9" name="5-Point Star 28"/>
          <p:cNvSpPr/>
          <p:nvPr/>
        </p:nvSpPr>
        <p:spPr>
          <a:xfrm>
            <a:off x="6992112" y="1905000"/>
            <a:ext cx="762000" cy="762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30" name="5-Point Star 29"/>
          <p:cNvSpPr/>
          <p:nvPr/>
        </p:nvSpPr>
        <p:spPr>
          <a:xfrm>
            <a:off x="7754112" y="1905000"/>
            <a:ext cx="762000" cy="762000"/>
          </a:xfrm>
          <a:prstGeom prst="star5">
            <a:avLst>
              <a:gd name="adj" fmla="val 16927"/>
              <a:gd name="hf" fmla="val 105146"/>
              <a:gd name="vf" fmla="val 11055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1494979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latin typeface="Adobe Caslon Pro Bold" pitchFamily="18" charset="-18"/>
              </a:rPr>
              <a:t>Grozav!</a:t>
            </a:r>
            <a:endParaRPr lang="ro-RO" dirty="0">
              <a:latin typeface="Adobe Caslon Pro Bold" pitchFamily="18" charset="-18"/>
            </a:endParaRPr>
          </a:p>
        </p:txBody>
      </p:sp>
      <p:pic>
        <p:nvPicPr>
          <p:cNvPr id="1026" name="Picture 2" descr="C:\Users\Damaris\AppData\Local\Microsoft\Windows\INetCache\IE\0MIRI8UU\1200px-Yellow_Happ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23020" y="381000"/>
            <a:ext cx="4141787" cy="4141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783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6111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1</a:t>
            </a:r>
            <a:endParaRPr lang="ro-RO" sz="9600" dirty="0"/>
          </a:p>
        </p:txBody>
      </p:sp>
      <p:sp>
        <p:nvSpPr>
          <p:cNvPr id="5" name="Flowchart: Process 4"/>
          <p:cNvSpPr/>
          <p:nvPr/>
        </p:nvSpPr>
        <p:spPr>
          <a:xfrm>
            <a:off x="3735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a:t>5</a:t>
            </a:r>
          </a:p>
        </p:txBody>
      </p:sp>
      <p:sp>
        <p:nvSpPr>
          <p:cNvPr id="6" name="Flowchart: Process 5"/>
          <p:cNvSpPr/>
          <p:nvPr/>
        </p:nvSpPr>
        <p:spPr>
          <a:xfrm>
            <a:off x="7164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a:t>
            </a:r>
            <a:endParaRPr lang="ro-RO" sz="9600" dirty="0"/>
          </a:p>
        </p:txBody>
      </p:sp>
      <p:sp>
        <p:nvSpPr>
          <p:cNvPr id="7" name="Plus 6"/>
          <p:cNvSpPr/>
          <p:nvPr/>
        </p:nvSpPr>
        <p:spPr>
          <a:xfrm>
            <a:off x="2311908" y="5219700"/>
            <a:ext cx="1219200" cy="11430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 name="Equal 7"/>
          <p:cNvSpPr/>
          <p:nvPr/>
        </p:nvSpPr>
        <p:spPr>
          <a:xfrm>
            <a:off x="5640324" y="5448300"/>
            <a:ext cx="1295400" cy="685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solidFill>
                <a:schemeClr val="tx1"/>
              </a:solidFill>
            </a:endParaRPr>
          </a:p>
        </p:txBody>
      </p:sp>
      <p:sp>
        <p:nvSpPr>
          <p:cNvPr id="2" name="Sun 1"/>
          <p:cNvSpPr/>
          <p:nvPr/>
        </p:nvSpPr>
        <p:spPr>
          <a:xfrm>
            <a:off x="228600" y="1752600"/>
            <a:ext cx="914400" cy="9144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1" name="Sun 20"/>
          <p:cNvSpPr/>
          <p:nvPr/>
        </p:nvSpPr>
        <p:spPr>
          <a:xfrm>
            <a:off x="1143000" y="1752600"/>
            <a:ext cx="914400" cy="9144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2" name="Sun 21"/>
          <p:cNvSpPr/>
          <p:nvPr/>
        </p:nvSpPr>
        <p:spPr>
          <a:xfrm>
            <a:off x="2057400" y="1752600"/>
            <a:ext cx="914400" cy="9144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3" name="Sun 22"/>
          <p:cNvSpPr/>
          <p:nvPr/>
        </p:nvSpPr>
        <p:spPr>
          <a:xfrm>
            <a:off x="2964180" y="1752600"/>
            <a:ext cx="914400" cy="9144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4" name="Sun 23"/>
          <p:cNvSpPr/>
          <p:nvPr/>
        </p:nvSpPr>
        <p:spPr>
          <a:xfrm>
            <a:off x="3878580" y="1752600"/>
            <a:ext cx="914400" cy="9144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5" name="Sun 24"/>
          <p:cNvSpPr/>
          <p:nvPr/>
        </p:nvSpPr>
        <p:spPr>
          <a:xfrm>
            <a:off x="4792980" y="1752600"/>
            <a:ext cx="914400" cy="9144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6" name="Sun 25"/>
          <p:cNvSpPr/>
          <p:nvPr/>
        </p:nvSpPr>
        <p:spPr>
          <a:xfrm>
            <a:off x="5713476" y="1752600"/>
            <a:ext cx="914400" cy="9144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7" name="Sun 26"/>
          <p:cNvSpPr/>
          <p:nvPr/>
        </p:nvSpPr>
        <p:spPr>
          <a:xfrm>
            <a:off x="6627876" y="1752600"/>
            <a:ext cx="914400" cy="9144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8" name="Sun 27"/>
          <p:cNvSpPr/>
          <p:nvPr/>
        </p:nvSpPr>
        <p:spPr>
          <a:xfrm>
            <a:off x="7542276" y="1752600"/>
            <a:ext cx="914400" cy="9144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4198982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latin typeface="Adobe Caslon Pro Bold" pitchFamily="18" charset="-18"/>
              </a:rPr>
              <a:t>Felicitări!</a:t>
            </a:r>
            <a:endParaRPr lang="ro-RO" dirty="0">
              <a:latin typeface="Adobe Caslon Pro Bold" pitchFamily="18" charset="-18"/>
            </a:endParaRPr>
          </a:p>
        </p:txBody>
      </p:sp>
      <p:pic>
        <p:nvPicPr>
          <p:cNvPr id="1026" name="Picture 2" descr="C:\Users\Damaris\AppData\Local\Microsoft\Windows\INetCache\IE\0MIRI8UU\1200px-Yellow_Happ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23020" y="381000"/>
            <a:ext cx="4141787" cy="4141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783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6111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3</a:t>
            </a:r>
            <a:endParaRPr lang="ro-RO" sz="9600" dirty="0"/>
          </a:p>
        </p:txBody>
      </p:sp>
      <p:sp>
        <p:nvSpPr>
          <p:cNvPr id="5" name="Flowchart: Process 4"/>
          <p:cNvSpPr/>
          <p:nvPr/>
        </p:nvSpPr>
        <p:spPr>
          <a:xfrm>
            <a:off x="3735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a:t>2</a:t>
            </a:r>
          </a:p>
        </p:txBody>
      </p:sp>
      <p:sp>
        <p:nvSpPr>
          <p:cNvPr id="6" name="Flowchart: Process 5"/>
          <p:cNvSpPr/>
          <p:nvPr/>
        </p:nvSpPr>
        <p:spPr>
          <a:xfrm>
            <a:off x="7164324" y="5029200"/>
            <a:ext cx="1600200" cy="152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9600" dirty="0" smtClean="0"/>
              <a:t>?</a:t>
            </a:r>
            <a:endParaRPr lang="ro-RO" sz="9600" dirty="0"/>
          </a:p>
        </p:txBody>
      </p:sp>
      <p:sp>
        <p:nvSpPr>
          <p:cNvPr id="7" name="Plus 6"/>
          <p:cNvSpPr/>
          <p:nvPr/>
        </p:nvSpPr>
        <p:spPr>
          <a:xfrm>
            <a:off x="2311908" y="5219700"/>
            <a:ext cx="1219200" cy="11430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 name="Equal 7"/>
          <p:cNvSpPr/>
          <p:nvPr/>
        </p:nvSpPr>
        <p:spPr>
          <a:xfrm>
            <a:off x="5640324" y="5448300"/>
            <a:ext cx="1295400" cy="685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solidFill>
                <a:schemeClr val="tx1"/>
              </a:solidFill>
            </a:endParaRPr>
          </a:p>
        </p:txBody>
      </p:sp>
      <p:sp>
        <p:nvSpPr>
          <p:cNvPr id="2" name="Cloud 1"/>
          <p:cNvSpPr/>
          <p:nvPr/>
        </p:nvSpPr>
        <p:spPr>
          <a:xfrm>
            <a:off x="512064" y="1828800"/>
            <a:ext cx="1030224" cy="83820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1" name="Cloud 20"/>
          <p:cNvSpPr/>
          <p:nvPr/>
        </p:nvSpPr>
        <p:spPr>
          <a:xfrm>
            <a:off x="2590800" y="1828800"/>
            <a:ext cx="1030224" cy="83820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2" name="Cloud 21"/>
          <p:cNvSpPr/>
          <p:nvPr/>
        </p:nvSpPr>
        <p:spPr>
          <a:xfrm>
            <a:off x="1551432" y="1828800"/>
            <a:ext cx="1030224" cy="83820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3" name="Cloud 22"/>
          <p:cNvSpPr/>
          <p:nvPr/>
        </p:nvSpPr>
        <p:spPr>
          <a:xfrm>
            <a:off x="3627120" y="1828800"/>
            <a:ext cx="1030224" cy="83820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4" name="Cloud 23"/>
          <p:cNvSpPr/>
          <p:nvPr/>
        </p:nvSpPr>
        <p:spPr>
          <a:xfrm>
            <a:off x="5705856" y="1828800"/>
            <a:ext cx="1030224" cy="83820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5" name="Cloud 24"/>
          <p:cNvSpPr/>
          <p:nvPr/>
        </p:nvSpPr>
        <p:spPr>
          <a:xfrm>
            <a:off x="4666488" y="1828800"/>
            <a:ext cx="1030224" cy="83820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7" name="Cloud 26"/>
          <p:cNvSpPr/>
          <p:nvPr/>
        </p:nvSpPr>
        <p:spPr>
          <a:xfrm>
            <a:off x="7859268" y="1828800"/>
            <a:ext cx="1030224" cy="83820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8" name="Cloud 27"/>
          <p:cNvSpPr/>
          <p:nvPr/>
        </p:nvSpPr>
        <p:spPr>
          <a:xfrm>
            <a:off x="6819900" y="1828800"/>
            <a:ext cx="1030224" cy="83820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1728285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TotalTime>
  <Words>52</Words>
  <Application>Microsoft Office PowerPoint</Application>
  <PresentationFormat>On-screen Show (4:3)</PresentationFormat>
  <Paragraphs>32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Operații de adunare în concentrul 0-10</vt:lpstr>
      <vt:lpstr>PowerPoint Presentation</vt:lpstr>
      <vt:lpstr>PowerPoint Presentation</vt:lpstr>
      <vt:lpstr>Foarte bine!</vt:lpstr>
      <vt:lpstr>PowerPoint Presentation</vt:lpstr>
      <vt:lpstr>Grozav!</vt:lpstr>
      <vt:lpstr>PowerPoint Presentation</vt:lpstr>
      <vt:lpstr>Felicitări!</vt:lpstr>
      <vt:lpstr>PowerPoint Presentation</vt:lpstr>
      <vt:lpstr>Bine lucrat !</vt:lpstr>
      <vt:lpstr>PowerPoint Presentation</vt:lpstr>
      <vt:lpstr>Te descurci foarte bine!</vt:lpstr>
      <vt:lpstr>PowerPoint Presentation</vt:lpstr>
      <vt:lpstr>Ai făcut o treabă minunată!</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Operații de adunare în concentrul 0-10</dc:title>
  <dc:creator>Damaris</dc:creator>
  <cp:lastModifiedBy>Damaris</cp:lastModifiedBy>
  <cp:revision>4</cp:revision>
  <dcterms:created xsi:type="dcterms:W3CDTF">2006-08-16T00:00:00Z</dcterms:created>
  <dcterms:modified xsi:type="dcterms:W3CDTF">2021-05-31T07:49:13Z</dcterms:modified>
</cp:coreProperties>
</file>