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466C76C-4503-4AC6-A663-1B8874981853}" type="datetimeFigureOut">
              <a:rPr lang="ro-RO" smtClean="0"/>
              <a:t>27.05.2021</a:t>
            </a:fld>
            <a:endParaRPr lang="ro-RO"/>
          </a:p>
        </p:txBody>
      </p:sp>
      <p:sp>
        <p:nvSpPr>
          <p:cNvPr id="5" name="Footer Placeholder 4"/>
          <p:cNvSpPr>
            <a:spLocks noGrp="1"/>
          </p:cNvSpPr>
          <p:nvPr>
            <p:ph type="ftr" sz="quarter" idx="11"/>
          </p:nvPr>
        </p:nvSpPr>
        <p:spPr bwMode="white"/>
        <p:txBody>
          <a:bodyPr/>
          <a:lstStyle/>
          <a:p>
            <a:endParaRPr lang="ro-RO"/>
          </a:p>
        </p:txBody>
      </p:sp>
      <p:sp>
        <p:nvSpPr>
          <p:cNvPr id="6" name="Slide Number Placeholder 5"/>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6C76C-4503-4AC6-A663-1B8874981853}" type="datetimeFigureOut">
              <a:rPr lang="ro-RO" smtClean="0"/>
              <a:t>27.05.2021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6C76C-4503-4AC6-A663-1B8874981853}" type="datetimeFigureOut">
              <a:rPr lang="ro-RO" smtClean="0"/>
              <a:t>27.05.2021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6C76C-4503-4AC6-A663-1B8874981853}" type="datetimeFigureOut">
              <a:rPr lang="ro-RO" smtClean="0"/>
              <a:t>27.05.2021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6A231C2-761B-4CA6-9801-E00F03D5FF27}" type="slidenum">
              <a:rPr lang="ro-RO" smtClean="0"/>
              <a:t>‹#›</a:t>
            </a:fld>
            <a:endParaRPr lang="ro-R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66C76C-4503-4AC6-A663-1B8874981853}" type="datetimeFigureOut">
              <a:rPr lang="ro-RO" smtClean="0"/>
              <a:t>27.05.2021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6A231C2-761B-4CA6-9801-E00F03D5FF27}"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466C76C-4503-4AC6-A663-1B8874981853}" type="datetimeFigureOut">
              <a:rPr lang="ro-RO" smtClean="0"/>
              <a:t>27.05.2021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6A231C2-761B-4CA6-9801-E00F03D5FF27}" type="slidenum">
              <a:rPr lang="ro-RO" smtClean="0"/>
              <a:t>‹#›</a:t>
            </a:fld>
            <a:endParaRPr lang="ro-RO"/>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66C76C-4503-4AC6-A663-1B8874981853}" type="datetimeFigureOut">
              <a:rPr lang="ro-RO" smtClean="0"/>
              <a:t>27.05.2021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66C76C-4503-4AC6-A663-1B8874981853}" type="datetimeFigureOut">
              <a:rPr lang="ro-RO" smtClean="0"/>
              <a:t>27.05.2021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6A231C2-761B-4CA6-9801-E00F03D5FF27}"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66C76C-4503-4AC6-A663-1B8874981853}" type="datetimeFigureOut">
              <a:rPr lang="ro-RO" smtClean="0"/>
              <a:t>27.05.2021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6C76C-4503-4AC6-A663-1B8874981853}" type="datetimeFigureOut">
              <a:rPr lang="ro-RO" smtClean="0"/>
              <a:t>27.05.2021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6A231C2-761B-4CA6-9801-E00F03D5FF27}" type="slidenum">
              <a:rPr lang="ro-RO" smtClean="0"/>
              <a:t>‹#›</a:t>
            </a:fld>
            <a:endParaRPr lang="ro-RO"/>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6C76C-4503-4AC6-A663-1B8874981853}" type="datetimeFigureOut">
              <a:rPr lang="ro-RO" smtClean="0"/>
              <a:t>27.05.2021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6A231C2-761B-4CA6-9801-E00F03D5FF27}"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466C76C-4503-4AC6-A663-1B8874981853}" type="datetimeFigureOut">
              <a:rPr lang="ro-RO" smtClean="0"/>
              <a:t>27.05.2021</a:t>
            </a:fld>
            <a:endParaRPr lang="ro-R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o-RO"/>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6A231C2-761B-4CA6-9801-E00F03D5FF27}"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4744"/>
            <a:ext cx="6400800" cy="2029936"/>
          </a:xfrm>
        </p:spPr>
        <p:txBody>
          <a:bodyPr>
            <a:normAutofit fontScale="90000"/>
          </a:bodyPr>
          <a:lstStyle/>
          <a:p>
            <a:pPr>
              <a:lnSpc>
                <a:spcPct val="150000"/>
              </a:lnSpc>
            </a:pPr>
            <a:r>
              <a:rPr lang="ro-RO" sz="6000" b="1" kern="150" dirty="0">
                <a:latin typeface="Times New Roman"/>
                <a:ea typeface="NSimSun"/>
                <a:cs typeface="Arial"/>
              </a:rPr>
              <a:t>ART – TERAPIA</a:t>
            </a:r>
            <a:r>
              <a:rPr lang="ro-RO" sz="3200" kern="150" dirty="0">
                <a:latin typeface="Times New Roman"/>
                <a:ea typeface="NSimSun"/>
                <a:cs typeface="Arial"/>
              </a:rPr>
              <a:t/>
            </a:r>
            <a:br>
              <a:rPr lang="ro-RO" sz="3200" kern="150" dirty="0">
                <a:latin typeface="Times New Roman"/>
                <a:ea typeface="NSimSun"/>
                <a:cs typeface="Arial"/>
              </a:rPr>
            </a:br>
            <a:endParaRPr lang="ro-RO" dirty="0"/>
          </a:p>
        </p:txBody>
      </p:sp>
      <p:sp>
        <p:nvSpPr>
          <p:cNvPr id="3" name="Subtitle 2"/>
          <p:cNvSpPr>
            <a:spLocks noGrp="1"/>
          </p:cNvSpPr>
          <p:nvPr>
            <p:ph type="subTitle" idx="1"/>
          </p:nvPr>
        </p:nvSpPr>
        <p:spPr>
          <a:xfrm>
            <a:off x="1371600" y="3429000"/>
            <a:ext cx="6400800" cy="1512168"/>
          </a:xfrm>
        </p:spPr>
        <p:txBody>
          <a:bodyPr>
            <a:normAutofit lnSpcReduction="10000"/>
          </a:bodyPr>
          <a:lstStyle/>
          <a:p>
            <a:r>
              <a:rPr lang="ro-RO" dirty="0"/>
              <a:t>Profesor educator </a:t>
            </a:r>
            <a:r>
              <a:rPr lang="ro-RO" dirty="0" smtClean="0"/>
              <a:t>  Tcaciuc </a:t>
            </a:r>
            <a:r>
              <a:rPr lang="ro-RO" dirty="0"/>
              <a:t>Monica – Ana</a:t>
            </a:r>
          </a:p>
          <a:p>
            <a:r>
              <a:rPr lang="ro-RO" dirty="0"/>
              <a:t>Centrul Școlar pentru Educație Incluzivă “Paul Popescu Neveanu” Timișoara</a:t>
            </a:r>
          </a:p>
          <a:p>
            <a:pPr algn="r"/>
            <a:endParaRPr lang="ro-RO" dirty="0"/>
          </a:p>
        </p:txBody>
      </p:sp>
    </p:spTree>
    <p:extLst>
      <p:ext uri="{BB962C8B-B14F-4D97-AF65-F5344CB8AC3E}">
        <p14:creationId xmlns:p14="http://schemas.microsoft.com/office/powerpoint/2010/main" val="9298317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323484" cy="4662815"/>
          </a:xfrm>
          <a:prstGeom prst="rect">
            <a:avLst/>
          </a:prstGeom>
        </p:spPr>
        <p:txBody>
          <a:bodyPr wrap="square">
            <a:spAutoFit/>
          </a:bodyPr>
          <a:lstStyle/>
          <a:p>
            <a:pPr marL="457200" algn="just">
              <a:lnSpc>
                <a:spcPct val="150000"/>
              </a:lnSpc>
              <a:spcAft>
                <a:spcPts val="0"/>
              </a:spcAft>
            </a:pPr>
            <a:r>
              <a:rPr lang="ro-RO" kern="150" dirty="0" smtClean="0">
                <a:effectLst/>
                <a:latin typeface="Times New Roman"/>
                <a:ea typeface="NSimSun"/>
                <a:cs typeface="Arial"/>
              </a:rPr>
              <a:t>     Se urmărește îmbunătățirea motricității fine, aplicând tehnici de lucru precum: rupere, pliere, răsucire, mototolire, tăiere, îndoire, bobinare, lipire, legare, înșiruire, modelaj și dezvoltarea structurilor perceptiv-motrice de bază: culoare-formă, mărime, orientare spațială. Se fac exerciții de recunoaștere a diverselor instrumente de lucru: foarfeca, lipiciul, pensula, rigla și exerciții practice de recunoaștere a diferitelor materiale de lucru: carioca, ața, sfoara, șnurul, lutul, plastilina, mărimea, grosimea și culoarea bețișoarelor, hârtiei, panglicilor, etc. Tehnicile de stimulare prin artă vizuală oferă beneficiarilor oportunitatea de a explora și exprima, prin intermediul materialelor specifice creației artistice, dificultățile în legătură cu diversele trăiri sau relații personale.</a:t>
            </a:r>
            <a:endParaRPr lang="ro-RO" kern="150" dirty="0">
              <a:effectLst/>
              <a:latin typeface="Times New Roman"/>
              <a:ea typeface="NSimSun"/>
              <a:cs typeface="Arial"/>
            </a:endParaRPr>
          </a:p>
        </p:txBody>
      </p:sp>
    </p:spTree>
    <p:extLst>
      <p:ext uri="{BB962C8B-B14F-4D97-AF65-F5344CB8AC3E}">
        <p14:creationId xmlns:p14="http://schemas.microsoft.com/office/powerpoint/2010/main" val="22528840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7632848" cy="4662815"/>
          </a:xfrm>
          <a:prstGeom prst="rect">
            <a:avLst/>
          </a:prstGeom>
        </p:spPr>
        <p:txBody>
          <a:bodyPr wrap="square">
            <a:spAutoFit/>
          </a:bodyPr>
          <a:lstStyle/>
          <a:p>
            <a:pPr marL="457200" algn="just">
              <a:lnSpc>
                <a:spcPct val="150000"/>
              </a:lnSpc>
              <a:spcAft>
                <a:spcPts val="0"/>
              </a:spcAft>
            </a:pPr>
            <a:r>
              <a:rPr lang="ro-RO" kern="150" dirty="0" smtClean="0">
                <a:effectLst/>
                <a:latin typeface="Times New Roman"/>
                <a:ea typeface="NSimSun"/>
                <a:cs typeface="Arial"/>
              </a:rPr>
              <a:t> 4)  </a:t>
            </a:r>
            <a:r>
              <a:rPr lang="ro-RO" b="1" kern="150" dirty="0" smtClean="0">
                <a:effectLst/>
                <a:latin typeface="Times New Roman"/>
                <a:ea typeface="NSimSun"/>
                <a:cs typeface="Arial"/>
              </a:rPr>
              <a:t>Stimularea prin muzică și dans</a:t>
            </a:r>
            <a:endParaRPr lang="ro-RO" kern="150" dirty="0" smtClean="0">
              <a:effectLst/>
              <a:latin typeface="Times New Roman"/>
              <a:ea typeface="NSimSun"/>
              <a:cs typeface="Arial"/>
            </a:endParaRPr>
          </a:p>
          <a:p>
            <a:pPr marL="457200" algn="just">
              <a:lnSpc>
                <a:spcPct val="150000"/>
              </a:lnSpc>
              <a:spcAft>
                <a:spcPts val="0"/>
              </a:spcAft>
            </a:pPr>
            <a:r>
              <a:rPr lang="ro-RO" kern="150" dirty="0" smtClean="0">
                <a:effectLst/>
                <a:latin typeface="Times New Roman"/>
                <a:ea typeface="NSimSun"/>
                <a:cs typeface="Arial"/>
              </a:rPr>
              <a:t>     Spre deosebire de alte forme artistice muzica se adresează și este receptată de oameni în mod direct. Lumea sunetelor este universală. Are elemente care reflectă toate stările sufletești: manifestările de bucurie, melancolie, atingând toate aspectele fundamentale ale sensibilității umane.</a:t>
            </a:r>
          </a:p>
          <a:p>
            <a:pPr marL="457200" algn="just">
              <a:lnSpc>
                <a:spcPct val="150000"/>
              </a:lnSpc>
              <a:spcAft>
                <a:spcPts val="0"/>
              </a:spcAft>
            </a:pPr>
            <a:r>
              <a:rPr lang="ro-RO" kern="150" dirty="0" smtClean="0">
                <a:effectLst/>
                <a:latin typeface="Times New Roman"/>
                <a:ea typeface="NSimSun"/>
                <a:cs typeface="Arial"/>
              </a:rPr>
              <a:t>     Muzica poate avea un efect liniștitor asupra individului, reduce tensiunile individuale și interpersonale, poate oferi consolare, dar poate avea efect activator, mobilizând pentru activitate și imprimând ritm acesteia. Iar dansul fiind o  formă de exprimare liberă, o formă de comunicare nonverbală, spontană, fără reguli, fără așteptări redă bucuria și optimismul prin mișcări.</a:t>
            </a:r>
            <a:endParaRPr lang="ro-RO" kern="150" dirty="0">
              <a:effectLst/>
              <a:latin typeface="Times New Roman"/>
              <a:ea typeface="NSimSun"/>
              <a:cs typeface="Arial"/>
            </a:endParaRPr>
          </a:p>
        </p:txBody>
      </p:sp>
    </p:spTree>
    <p:extLst>
      <p:ext uri="{BB962C8B-B14F-4D97-AF65-F5344CB8AC3E}">
        <p14:creationId xmlns:p14="http://schemas.microsoft.com/office/powerpoint/2010/main" val="38066322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24744"/>
            <a:ext cx="7200800" cy="4662815"/>
          </a:xfrm>
          <a:prstGeom prst="rect">
            <a:avLst/>
          </a:prstGeom>
        </p:spPr>
        <p:txBody>
          <a:bodyPr wrap="square">
            <a:spAutoFit/>
          </a:bodyPr>
          <a:lstStyle/>
          <a:p>
            <a:pPr algn="just">
              <a:lnSpc>
                <a:spcPct val="150000"/>
              </a:lnSpc>
              <a:spcAft>
                <a:spcPts val="0"/>
              </a:spcAft>
            </a:pPr>
            <a:r>
              <a:rPr lang="ro-RO" kern="150" dirty="0" smtClean="0">
                <a:effectLst/>
                <a:latin typeface="Times New Roman" pitchFamily="18" charset="0"/>
                <a:ea typeface="NSimSun"/>
                <a:cs typeface="Times New Roman" pitchFamily="18" charset="0"/>
              </a:rPr>
              <a:t>Terapia prin artă poate ajuta:</a:t>
            </a:r>
          </a:p>
          <a:p>
            <a:pPr marL="342900" lvl="0" indent="-342900" algn="just">
              <a:lnSpc>
                <a:spcPct val="150000"/>
              </a:lnSpc>
              <a:spcAft>
                <a:spcPts val="0"/>
              </a:spcAft>
              <a:buSzPts val="1000"/>
              <a:buFont typeface="Wingdings"/>
              <a:buChar char=""/>
            </a:pPr>
            <a:r>
              <a:rPr lang="ro-RO" kern="150" dirty="0" smtClean="0">
                <a:effectLst/>
                <a:latin typeface="Times New Roman" pitchFamily="18" charset="0"/>
                <a:ea typeface="NSimSun"/>
                <a:cs typeface="Times New Roman" pitchFamily="18" charset="0"/>
              </a:rPr>
              <a:t>în tratamentul bolilor somatice;</a:t>
            </a:r>
          </a:p>
          <a:p>
            <a:pPr marL="342900" lvl="0" indent="-342900" algn="just">
              <a:lnSpc>
                <a:spcPct val="150000"/>
              </a:lnSpc>
              <a:spcAft>
                <a:spcPts val="0"/>
              </a:spcAft>
              <a:buSzPts val="1000"/>
              <a:buFont typeface="Wingdings"/>
              <a:buChar char=""/>
            </a:pPr>
            <a:r>
              <a:rPr lang="ro-RO" kern="150" dirty="0" smtClean="0">
                <a:effectLst/>
                <a:latin typeface="Times New Roman" pitchFamily="18" charset="0"/>
                <a:ea typeface="NSimSun"/>
                <a:cs typeface="Times New Roman" pitchFamily="18" charset="0"/>
              </a:rPr>
              <a:t>depășirea fricii</a:t>
            </a:r>
          </a:p>
          <a:p>
            <a:pPr marL="342900" lvl="0" indent="-342900" algn="just">
              <a:lnSpc>
                <a:spcPct val="150000"/>
              </a:lnSpc>
              <a:spcAft>
                <a:spcPts val="0"/>
              </a:spcAft>
              <a:buSzPts val="1000"/>
              <a:buFont typeface="Wingdings"/>
              <a:buChar char=""/>
            </a:pPr>
            <a:r>
              <a:rPr lang="ro-RO" kern="150" dirty="0" smtClean="0">
                <a:effectLst/>
                <a:latin typeface="Times New Roman" pitchFamily="18" charset="0"/>
                <a:ea typeface="NSimSun"/>
                <a:cs typeface="Times New Roman" pitchFamily="18" charset="0"/>
              </a:rPr>
              <a:t>în caz de schimbare a vieții (pierderea unui membru din familie, etc.);</a:t>
            </a:r>
          </a:p>
          <a:p>
            <a:pPr marL="342900" lvl="0" indent="-342900" algn="just">
              <a:lnSpc>
                <a:spcPct val="150000"/>
              </a:lnSpc>
              <a:spcAft>
                <a:spcPts val="0"/>
              </a:spcAft>
              <a:buSzPts val="1000"/>
              <a:buFont typeface="Wingdings"/>
              <a:buChar char=""/>
            </a:pPr>
            <a:r>
              <a:rPr lang="ro-RO" kern="150" dirty="0" smtClean="0">
                <a:effectLst/>
                <a:latin typeface="Times New Roman" pitchFamily="18" charset="0"/>
                <a:ea typeface="NSimSun"/>
                <a:cs typeface="Times New Roman" pitchFamily="18" charset="0"/>
              </a:rPr>
              <a:t>într-un efort de a se înțelege pe sine și pe ceilalți.</a:t>
            </a:r>
          </a:p>
          <a:p>
            <a:pPr algn="just">
              <a:lnSpc>
                <a:spcPct val="150000"/>
              </a:lnSpc>
              <a:spcAft>
                <a:spcPts val="0"/>
              </a:spcAft>
            </a:pPr>
            <a:r>
              <a:rPr lang="ro-RO" kern="150" dirty="0" smtClean="0">
                <a:effectLst/>
                <a:latin typeface="Times New Roman"/>
                <a:ea typeface="NSimSun"/>
                <a:cs typeface="Arial"/>
              </a:rPr>
              <a:t>     Art -Terapia este o terapie verbală care folosește expresii vizuale și materiale artistice pentru a ajuta beneficiarii să vadă ce vrea subconștientul său să-i spună. Această abordare va ajuta să vadă clar o situație dificilă și să găsească soluții, precum și să meargă spre construirea echilibrului în viața sa. </a:t>
            </a:r>
          </a:p>
          <a:p>
            <a:pPr algn="just">
              <a:lnSpc>
                <a:spcPct val="150000"/>
              </a:lnSpc>
              <a:spcAft>
                <a:spcPts val="0"/>
              </a:spcAft>
            </a:pPr>
            <a:r>
              <a:rPr lang="ro-RO" kern="150" dirty="0" smtClean="0">
                <a:effectLst/>
                <a:latin typeface="Times New Roman"/>
                <a:ea typeface="NSimSun"/>
                <a:cs typeface="Arial"/>
              </a:rPr>
              <a:t>     Oricine poate trage o linie și o curbă cu un pastel!</a:t>
            </a:r>
            <a:endParaRPr lang="ro-RO" kern="150" dirty="0">
              <a:effectLst/>
              <a:latin typeface="Times New Roman"/>
              <a:ea typeface="NSimSun"/>
              <a:cs typeface="Arial"/>
            </a:endParaRPr>
          </a:p>
        </p:txBody>
      </p:sp>
    </p:spTree>
    <p:extLst>
      <p:ext uri="{BB962C8B-B14F-4D97-AF65-F5344CB8AC3E}">
        <p14:creationId xmlns:p14="http://schemas.microsoft.com/office/powerpoint/2010/main" val="138083330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b="1" dirty="0"/>
              <a:t>Bibliografie:</a:t>
            </a:r>
            <a:endParaRPr lang="ro-RO" dirty="0"/>
          </a:p>
        </p:txBody>
      </p:sp>
      <p:sp>
        <p:nvSpPr>
          <p:cNvPr id="3" name="Content Placeholder 2"/>
          <p:cNvSpPr>
            <a:spLocks noGrp="1"/>
          </p:cNvSpPr>
          <p:nvPr>
            <p:ph idx="1"/>
          </p:nvPr>
        </p:nvSpPr>
        <p:spPr>
          <a:xfrm>
            <a:off x="971600" y="1916832"/>
            <a:ext cx="7128792" cy="3744416"/>
          </a:xfrm>
        </p:spPr>
        <p:txBody>
          <a:bodyPr>
            <a:normAutofit fontScale="92500" lnSpcReduction="20000"/>
          </a:bodyPr>
          <a:lstStyle/>
          <a:p>
            <a:pPr algn="just"/>
            <a:endParaRPr lang="vi-VN" dirty="0"/>
          </a:p>
          <a:p>
            <a:pPr algn="just"/>
            <a:r>
              <a:rPr lang="vi-VN" dirty="0"/>
              <a:t>1.	Drugas Ioana – 101 aplicații artterapeutice în consilierea copiilor, Ed. Primus 2010, Oradea;</a:t>
            </a:r>
          </a:p>
          <a:p>
            <a:pPr algn="just"/>
            <a:r>
              <a:rPr lang="vi-VN" dirty="0"/>
              <a:t>2.	Heinz Katschnig, Mugur Ciumăgeanu, Dan Ghenea și Raluca Sfetcu – Linii directoare pentru echipe multidisciplinare – Curs structurat pentru terapie ocupațională, București, 2009;</a:t>
            </a:r>
          </a:p>
          <a:p>
            <a:pPr algn="just"/>
            <a:r>
              <a:rPr lang="vi-VN" dirty="0"/>
              <a:t>3.	Metodologia ARACIS – cerințe generale pentru specializări din domeniul “Psihologie” Curriculum Bsc in Occupational Therapy, Designed by ENOTHE in cooperation with: Universitatea de Vest din Timișoara, Universitatea din Oradea, Universitatea din Bacău, Romania, November </a:t>
            </a:r>
            <a:r>
              <a:rPr lang="vi-VN" dirty="0" smtClean="0"/>
              <a:t>200</a:t>
            </a:r>
            <a:r>
              <a:rPr lang="ro-RO" dirty="0" smtClean="0">
                <a:latin typeface="Times New Roman" pitchFamily="18" charset="0"/>
                <a:cs typeface="Times New Roman" pitchFamily="18" charset="0"/>
              </a:rPr>
              <a:t>5</a:t>
            </a:r>
            <a:r>
              <a:rPr lang="vi-VN" dirty="0" smtClean="0"/>
              <a:t>; </a:t>
            </a:r>
            <a:endParaRPr lang="vi-VN" dirty="0"/>
          </a:p>
          <a:p>
            <a:endParaRPr lang="ro-RO" dirty="0"/>
          </a:p>
        </p:txBody>
      </p:sp>
    </p:spTree>
    <p:extLst>
      <p:ext uri="{BB962C8B-B14F-4D97-AF65-F5344CB8AC3E}">
        <p14:creationId xmlns:p14="http://schemas.microsoft.com/office/powerpoint/2010/main" val="28091610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988840"/>
            <a:ext cx="7128792" cy="3497561"/>
          </a:xfrm>
        </p:spPr>
        <p:txBody>
          <a:bodyPr/>
          <a:lstStyle/>
          <a:p>
            <a:pPr algn="just"/>
            <a:r>
              <a:rPr lang="vi-VN" dirty="0"/>
              <a:t>4.	Proiect Joint Action, Facilitation and Participation of Young Persons with Disabilities in an Enlarged Europe (FPYPDEE), Youth no.113161-JA-1-2003;</a:t>
            </a:r>
          </a:p>
          <a:p>
            <a:pPr algn="just"/>
            <a:r>
              <a:rPr lang="vi-VN" dirty="0"/>
              <a:t>5.	Runceanu E. Laura, Hathazi Andrea – Educarea persoanelor cu dizabilități multiple, Cluj-Napoca, 2006 (support de curs).</a:t>
            </a:r>
          </a:p>
          <a:p>
            <a:endParaRPr lang="ro-RO" dirty="0"/>
          </a:p>
        </p:txBody>
      </p:sp>
    </p:spTree>
    <p:extLst>
      <p:ext uri="{BB962C8B-B14F-4D97-AF65-F5344CB8AC3E}">
        <p14:creationId xmlns:p14="http://schemas.microsoft.com/office/powerpoint/2010/main" val="82904308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656" y="1628800"/>
            <a:ext cx="6984776" cy="3693319"/>
          </a:xfrm>
          <a:prstGeom prst="rect">
            <a:avLst/>
          </a:prstGeom>
        </p:spPr>
        <p:txBody>
          <a:bodyPr wrap="square">
            <a:spAutoFit/>
          </a:bodyPr>
          <a:lstStyle/>
          <a:p>
            <a:pPr algn="just"/>
            <a:r>
              <a:rPr lang="ro-RO" dirty="0"/>
              <a:t> </a:t>
            </a:r>
            <a:r>
              <a:rPr lang="ro-RO" dirty="0" smtClean="0"/>
              <a:t>   Art </a:t>
            </a:r>
            <a:r>
              <a:rPr lang="ro-RO" dirty="0"/>
              <a:t>– terapia sau terapia prin artă constă în două cuvinte: </a:t>
            </a:r>
            <a:r>
              <a:rPr lang="ro-RO" i="1" dirty="0"/>
              <a:t>"Arte"</a:t>
            </a:r>
            <a:r>
              <a:rPr lang="ro-RO" dirty="0"/>
              <a:t> este de origine indo-europeană și înseamnă talent, a doua parte a cuvântului provine din grecescul</a:t>
            </a:r>
            <a:r>
              <a:rPr lang="ro-RO" i="1" dirty="0"/>
              <a:t> "therapeia"</a:t>
            </a:r>
            <a:r>
              <a:rPr lang="ro-RO" dirty="0"/>
              <a:t>, care înseamnă tratament, vindecare. </a:t>
            </a:r>
            <a:endParaRPr lang="ro-RO" dirty="0" smtClean="0"/>
          </a:p>
          <a:p>
            <a:pPr algn="just"/>
            <a:r>
              <a:rPr lang="ro-RO" dirty="0"/>
              <a:t> </a:t>
            </a:r>
            <a:r>
              <a:rPr lang="ro-RO" dirty="0" smtClean="0"/>
              <a:t>    Putem </a:t>
            </a:r>
            <a:r>
              <a:rPr lang="ro-RO" dirty="0"/>
              <a:t>defini terapia prin artă ca fiind: " un proces de vindecare care folosește expresia artistică ca principalul mijloc de cunoaștere și influență a psihicului uman și a relațiilor interpersonale. Uneori este atribuit psihoterapiei și direcțiilor sale individuale, alteori este văzută ca un domeniu special. "</a:t>
            </a:r>
          </a:p>
          <a:p>
            <a:pPr algn="just"/>
            <a:r>
              <a:rPr lang="ro-RO" dirty="0"/>
              <a:t>     Stimularea prin artă este o metodă de intervenție recuperatorie care presupune realizarea unor sesiuni de stimulare prin: desen, muzică, mișcare, joc, povești, teatru, lucru manual (arte combinate). Utilizarea artei în terapie constituie o alternativă de exprimare non-verbală a emoțiilor și cognițiilor</a:t>
            </a:r>
            <a:r>
              <a:rPr lang="ro-RO" dirty="0" smtClean="0"/>
              <a:t>.</a:t>
            </a:r>
          </a:p>
          <a:p>
            <a:pPr algn="just"/>
            <a:endParaRPr lang="ro-RO" dirty="0"/>
          </a:p>
        </p:txBody>
      </p:sp>
    </p:spTree>
    <p:extLst>
      <p:ext uri="{BB962C8B-B14F-4D97-AF65-F5344CB8AC3E}">
        <p14:creationId xmlns:p14="http://schemas.microsoft.com/office/powerpoint/2010/main" val="92503704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6634" y="1124744"/>
            <a:ext cx="7056784" cy="4524315"/>
          </a:xfrm>
          <a:prstGeom prst="rect">
            <a:avLst/>
          </a:prstGeom>
        </p:spPr>
        <p:txBody>
          <a:bodyPr wrap="square">
            <a:spAutoFit/>
          </a:bodyPr>
          <a:lstStyle/>
          <a:p>
            <a:pPr algn="just"/>
            <a:r>
              <a:rPr lang="ro-RO" dirty="0" smtClean="0"/>
              <a:t>     </a:t>
            </a:r>
            <a:r>
              <a:rPr lang="ro-RO" dirty="0"/>
              <a:t>Art-terapia este un domeniu hibrid bazat pe disciplinele artei și psihologiei, obiectivul ei principal fiind utilizarea creativității în vindecarea și îmbunătățirea vieții. Asemenea altor tipuri de terapii, art-terapia este utilizată pentru a încuraja dezvoltarea personală, a îmbunătății auto-înțelegerea și a sprijini dezvoltarea emoțională.</a:t>
            </a:r>
          </a:p>
          <a:p>
            <a:pPr algn="just"/>
            <a:r>
              <a:rPr lang="ro-RO" dirty="0"/>
              <a:t>     Numeroși cercetători și art-terapeuți (Dan Enachescu, Christiane Blais) subliniază faptul că art-terapia este o veritabilă activitate terapeutică originală, activitate care are propriile sale obiective, chiar dacă unele  dintre acestea sunt intercorelate cu cele ale unor psihoterapii sau ale ergoterapiei. În cazul ergoterapiei, ca și în gestul grafic sau pictural, fiind implicate și abilitățile mâinilor.</a:t>
            </a:r>
          </a:p>
          <a:p>
            <a:pPr algn="just"/>
            <a:r>
              <a:rPr lang="ro-RO" dirty="0"/>
              <a:t>     Henri Focillon, istoric de artă francez, aduce un adevărat elogiu mâinilor: „ prin intermediul mâinilor omul intră în contact cu rigoarea gândirii ... ele îi impun o formă, un contur și chiar o scriitură, un stil ... gândirea formează mâna, mâna la rândul ei formează gândirea ... gestul care creează exercită o acțiune continuă asupra vieții interioare ”.</a:t>
            </a:r>
          </a:p>
        </p:txBody>
      </p:sp>
    </p:spTree>
    <p:extLst>
      <p:ext uri="{BB962C8B-B14F-4D97-AF65-F5344CB8AC3E}">
        <p14:creationId xmlns:p14="http://schemas.microsoft.com/office/powerpoint/2010/main" val="15420011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7120408" cy="5093702"/>
          </a:xfrm>
          <a:prstGeom prst="rect">
            <a:avLst/>
          </a:prstGeom>
        </p:spPr>
        <p:txBody>
          <a:bodyPr wrap="square">
            <a:spAutoFit/>
          </a:bodyPr>
          <a:lstStyle/>
          <a:p>
            <a:pPr algn="just"/>
            <a:r>
              <a:rPr lang="ro-RO" dirty="0"/>
              <a:t> </a:t>
            </a:r>
            <a:r>
              <a:rPr lang="ro-RO" dirty="0" smtClean="0"/>
              <a:t>     </a:t>
            </a:r>
            <a:r>
              <a:rPr lang="ro-RO" sz="1700" dirty="0" smtClean="0"/>
              <a:t>Art-terapia </a:t>
            </a:r>
            <a:r>
              <a:rPr lang="ro-RO" sz="1700" dirty="0"/>
              <a:t>înseamnă </a:t>
            </a:r>
            <a:r>
              <a:rPr lang="ro-RO" sz="1700" b="1" dirty="0"/>
              <a:t>stimulare senzorială</a:t>
            </a:r>
            <a:r>
              <a:rPr lang="ro-RO" sz="1700" dirty="0"/>
              <a:t>, </a:t>
            </a:r>
            <a:r>
              <a:rPr lang="ro-RO" sz="1700" b="1" dirty="0"/>
              <a:t>achiziție de deprinderi</a:t>
            </a:r>
            <a:r>
              <a:rPr lang="ro-RO" sz="1700" dirty="0"/>
              <a:t> și </a:t>
            </a:r>
            <a:r>
              <a:rPr lang="ro-RO" sz="1700" b="1" dirty="0"/>
              <a:t>adaptare</a:t>
            </a:r>
            <a:r>
              <a:rPr lang="ro-RO" sz="1700" dirty="0"/>
              <a:t>. (Malchiodi, 2003).</a:t>
            </a:r>
          </a:p>
          <a:p>
            <a:pPr algn="just"/>
            <a:r>
              <a:rPr lang="ro-RO" sz="1700" dirty="0"/>
              <a:t>     </a:t>
            </a:r>
            <a:r>
              <a:rPr lang="ro-RO" sz="1700" b="1" dirty="0"/>
              <a:t>Stimularea senzorială</a:t>
            </a:r>
            <a:r>
              <a:rPr lang="ro-RO" sz="1700" dirty="0"/>
              <a:t> se referă la utilizarea artei pentru a dezvolta procesele senzoriale, motrice și abilitățile de interacțiune cu terapeutul sau ceilalți copii. Utilizarea unor mijloace specifice de exemplu nisipul, apa sau analizarea tactilă a unor materiale cu diferite texturi pot constitui puncte de pornire pentru activități cu specific art-terapeutic.</a:t>
            </a:r>
          </a:p>
          <a:p>
            <a:pPr algn="just"/>
            <a:r>
              <a:rPr lang="ro-RO" sz="1700" dirty="0"/>
              <a:t>     </a:t>
            </a:r>
            <a:r>
              <a:rPr lang="ro-RO" sz="1700" b="1" dirty="0"/>
              <a:t>Achiziționarea de deprinderi </a:t>
            </a:r>
            <a:r>
              <a:rPr lang="ro-RO" sz="1700" dirty="0"/>
              <a:t>pune în evidență ideea prin care art-terapia ajută copiii să-și însușească numeroase deprinderi, de la cele mai simple, de exemplu cele motrice, cum ar fi: ținerea corectă a pensulei în mână, îmbibarea pensulei în culoare și apă, până la cele mai complexe presupunând deprinderi de comportare prosocială față de consilier sau de colegi, de ceilalți copii</a:t>
            </a:r>
            <a:r>
              <a:rPr lang="ro-RO" sz="1700" dirty="0" smtClean="0"/>
              <a:t>.</a:t>
            </a:r>
          </a:p>
          <a:p>
            <a:pPr algn="just"/>
            <a:r>
              <a:rPr lang="ro-RO" sz="1700" b="1" dirty="0" smtClean="0"/>
              <a:t>     Adaptarea </a:t>
            </a:r>
            <a:r>
              <a:rPr lang="ro-RO" sz="1700" dirty="0"/>
              <a:t>este un alt concept cheie care caracterizează ședințele de art-terapie. Pentru o bună desfășurare și într-un mod organizat, copiii trebuie să se adapteze în primul rând mediului unde se desfășoară activitatea.</a:t>
            </a:r>
          </a:p>
          <a:p>
            <a:pPr algn="just"/>
            <a:r>
              <a:rPr lang="ro-RO" sz="1700" dirty="0"/>
              <a:t>     Copiii cu autism, cu tulburări emoționale și de conduită, cu probleme de dezvoltare, cu deficiențe mentale, suferinzi de leucemie, cu ADHD sunt copii care pot beneficia de eficacitatea art-terapiei.</a:t>
            </a:r>
          </a:p>
          <a:p>
            <a:pPr algn="just"/>
            <a:endParaRPr lang="ro-RO" dirty="0"/>
          </a:p>
        </p:txBody>
      </p:sp>
    </p:spTree>
    <p:extLst>
      <p:ext uri="{BB962C8B-B14F-4D97-AF65-F5344CB8AC3E}">
        <p14:creationId xmlns:p14="http://schemas.microsoft.com/office/powerpoint/2010/main" val="17450317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980" y="1124744"/>
            <a:ext cx="6984776" cy="4801314"/>
          </a:xfrm>
          <a:prstGeom prst="rect">
            <a:avLst/>
          </a:prstGeom>
        </p:spPr>
        <p:txBody>
          <a:bodyPr wrap="square">
            <a:spAutoFit/>
          </a:bodyPr>
          <a:lstStyle/>
          <a:p>
            <a:pPr algn="just"/>
            <a:r>
              <a:rPr lang="ro-RO" dirty="0" smtClean="0"/>
              <a:t>     Art-terapia </a:t>
            </a:r>
            <a:r>
              <a:rPr lang="ro-RO" dirty="0"/>
              <a:t>promovează convingerea că prin artă, copiii se pot exprima creativ, subliniind faptul că produsul final este mai puțin important decât procesul terapeutic în sine. Obiectivele stimulării prin arte combinate sunt</a:t>
            </a:r>
            <a:r>
              <a:rPr lang="ro-RO" dirty="0" smtClean="0"/>
              <a:t>:</a:t>
            </a:r>
          </a:p>
          <a:p>
            <a:pPr marL="285750" lvl="0" indent="-285750">
              <a:buFont typeface="Wingdings" pitchFamily="2" charset="2"/>
              <a:buChar char="q"/>
            </a:pPr>
            <a:r>
              <a:rPr lang="ro-RO" dirty="0"/>
              <a:t>dezvoltarea și consolidarea deprinderilor și calităților motrice de bază, a abilităților manuale, a motricității fine</a:t>
            </a:r>
            <a:r>
              <a:rPr lang="ro-RO" dirty="0" smtClean="0"/>
              <a:t>;</a:t>
            </a:r>
          </a:p>
          <a:p>
            <a:pPr marL="285750" lvl="0" indent="-285750">
              <a:buFont typeface="Wingdings" pitchFamily="2" charset="2"/>
              <a:buChar char="q"/>
            </a:pPr>
            <a:r>
              <a:rPr lang="ro-RO" dirty="0" smtClean="0"/>
              <a:t>creșterea </a:t>
            </a:r>
            <a:r>
              <a:rPr lang="ro-RO" dirty="0"/>
              <a:t>autonomiei și exersarea dominanței laterale;</a:t>
            </a:r>
          </a:p>
          <a:p>
            <a:pPr marL="285750" lvl="0" indent="-285750">
              <a:buFont typeface="Wingdings" pitchFamily="2" charset="2"/>
              <a:buChar char="q"/>
            </a:pPr>
            <a:r>
              <a:rPr lang="ro-RO" dirty="0"/>
              <a:t>educarea mișcărilor simultane și coordonate;</a:t>
            </a:r>
          </a:p>
          <a:p>
            <a:pPr marL="285750" lvl="0" indent="-285750">
              <a:buFont typeface="Wingdings" pitchFamily="2" charset="2"/>
              <a:buChar char="q"/>
            </a:pPr>
            <a:r>
              <a:rPr lang="ro-RO" dirty="0"/>
              <a:t>scăderea frecvenței sau chiar dispariția unor mișcări stereotipe;</a:t>
            </a:r>
          </a:p>
          <a:p>
            <a:pPr marL="285750" lvl="0" indent="-285750">
              <a:buFont typeface="Wingdings" pitchFamily="2" charset="2"/>
              <a:buChar char="q"/>
            </a:pPr>
            <a:r>
              <a:rPr lang="ro-RO" dirty="0"/>
              <a:t>însușirea corectă a schemei corporale;</a:t>
            </a:r>
          </a:p>
          <a:p>
            <a:pPr marL="285750" lvl="0" indent="-285750">
              <a:buFont typeface="Wingdings" pitchFamily="2" charset="2"/>
              <a:buChar char="q"/>
            </a:pPr>
            <a:r>
              <a:rPr lang="ro-RO" dirty="0"/>
              <a:t>imitarea gesturilor simple;</a:t>
            </a:r>
          </a:p>
          <a:p>
            <a:pPr marL="285750" lvl="0" indent="-285750">
              <a:buFont typeface="Wingdings" pitchFamily="2" charset="2"/>
              <a:buChar char="q"/>
            </a:pPr>
            <a:r>
              <a:rPr lang="ro-RO" dirty="0"/>
              <a:t>dezvoltarea capacității de identificare a culorilor, formelor, obiectelor, etc;</a:t>
            </a:r>
          </a:p>
          <a:p>
            <a:pPr marL="285750" lvl="0" indent="-285750">
              <a:buFont typeface="Wingdings" pitchFamily="2" charset="2"/>
              <a:buChar char="q"/>
            </a:pPr>
            <a:r>
              <a:rPr lang="ro-RO" dirty="0"/>
              <a:t>creșterea capacității de coordonare oculo-motorii, de concentrare a atenției;</a:t>
            </a:r>
          </a:p>
          <a:p>
            <a:pPr marL="285750" lvl="0" indent="-285750">
              <a:buFont typeface="Wingdings" pitchFamily="2" charset="2"/>
              <a:buChar char="q"/>
            </a:pPr>
            <a:r>
              <a:rPr lang="ro-RO" dirty="0"/>
              <a:t>îmbunătățirea comunicării funcționale;</a:t>
            </a:r>
          </a:p>
          <a:p>
            <a:pPr marL="285750" lvl="0" indent="-285750">
              <a:buFont typeface="Wingdings" pitchFamily="2" charset="2"/>
              <a:buChar char="q"/>
            </a:pPr>
            <a:r>
              <a:rPr lang="ro-RO" dirty="0"/>
              <a:t>stimularea creativității;</a:t>
            </a:r>
          </a:p>
          <a:p>
            <a:pPr marL="285750" lvl="0" indent="-285750">
              <a:buFont typeface="Wingdings" pitchFamily="2" charset="2"/>
              <a:buChar char="q"/>
            </a:pPr>
            <a:r>
              <a:rPr lang="ro-RO" dirty="0"/>
              <a:t>creșterea gradului de sociabilitate.</a:t>
            </a:r>
          </a:p>
          <a:p>
            <a:endParaRPr lang="ro-RO" dirty="0"/>
          </a:p>
        </p:txBody>
      </p:sp>
    </p:spTree>
    <p:extLst>
      <p:ext uri="{BB962C8B-B14F-4D97-AF65-F5344CB8AC3E}">
        <p14:creationId xmlns:p14="http://schemas.microsoft.com/office/powerpoint/2010/main" val="53888488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964" y="1772816"/>
            <a:ext cx="6768752" cy="3139321"/>
          </a:xfrm>
          <a:prstGeom prst="rect">
            <a:avLst/>
          </a:prstGeom>
        </p:spPr>
        <p:txBody>
          <a:bodyPr wrap="square">
            <a:spAutoFit/>
          </a:bodyPr>
          <a:lstStyle/>
          <a:p>
            <a:r>
              <a:rPr lang="ro-RO" dirty="0" smtClean="0"/>
              <a:t>     Prin </a:t>
            </a:r>
            <a:r>
              <a:rPr lang="ro-RO" dirty="0"/>
              <a:t>atingerea obiectivelor, rezultă:</a:t>
            </a:r>
          </a:p>
          <a:p>
            <a:pPr marL="285750" lvl="0" indent="-285750">
              <a:buFont typeface="Wingdings" pitchFamily="2" charset="2"/>
              <a:buChar char="Ø"/>
            </a:pPr>
            <a:r>
              <a:rPr lang="ro-RO" dirty="0"/>
              <a:t>dezvoltarea independenței personale, a imaginației, a creativității și a autonomiei;</a:t>
            </a:r>
          </a:p>
          <a:p>
            <a:pPr marL="285750" lvl="0" indent="-285750">
              <a:buFont typeface="Wingdings" pitchFamily="2" charset="2"/>
              <a:buChar char="Ø"/>
            </a:pPr>
            <a:r>
              <a:rPr lang="ro-RO" dirty="0"/>
              <a:t>creșterea gradului de încredere în forțele proprii;</a:t>
            </a:r>
          </a:p>
          <a:p>
            <a:pPr marL="285750" lvl="0" indent="-285750">
              <a:buFont typeface="Wingdings" pitchFamily="2" charset="2"/>
              <a:buChar char="Ø"/>
            </a:pPr>
            <a:r>
              <a:rPr lang="ro-RO" dirty="0"/>
              <a:t>dezvoltarea stimei de sine;</a:t>
            </a:r>
          </a:p>
          <a:p>
            <a:pPr marL="285750" lvl="0" indent="-285750">
              <a:buFont typeface="Wingdings" pitchFamily="2" charset="2"/>
              <a:buChar char="Ø"/>
            </a:pPr>
            <a:r>
              <a:rPr lang="ro-RO" dirty="0"/>
              <a:t>creșterea capacității de interrelaționare și stabilire de contacte sociale, a gradului de dezvoltare emoțională;</a:t>
            </a:r>
          </a:p>
          <a:p>
            <a:pPr marL="285750" lvl="0" indent="-285750">
              <a:buFont typeface="Wingdings" pitchFamily="2" charset="2"/>
              <a:buChar char="Ø"/>
            </a:pPr>
            <a:r>
              <a:rPr lang="ro-RO" dirty="0"/>
              <a:t>îmbunătățirea abilităților de comunicare.</a:t>
            </a:r>
          </a:p>
          <a:p>
            <a:r>
              <a:rPr lang="ro-RO" dirty="0"/>
              <a:t>     Programele oferă jocuri și activități de stimulare potrivite vârstei, diagnosticului și nivelului de dezvoltare cu scopul formării și educării abilităților fiecărui beneficiar.</a:t>
            </a:r>
          </a:p>
        </p:txBody>
      </p:sp>
    </p:spTree>
    <p:extLst>
      <p:ext uri="{BB962C8B-B14F-4D97-AF65-F5344CB8AC3E}">
        <p14:creationId xmlns:p14="http://schemas.microsoft.com/office/powerpoint/2010/main" val="173368023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400800" cy="720080"/>
          </a:xfrm>
        </p:spPr>
        <p:txBody>
          <a:bodyPr>
            <a:normAutofit fontScale="90000"/>
          </a:bodyPr>
          <a:lstStyle/>
          <a:p>
            <a:r>
              <a:rPr lang="ro-RO" sz="2400" b="1" dirty="0"/>
              <a:t>Metode și tehnici utilizate</a:t>
            </a:r>
            <a:r>
              <a:rPr lang="ro-RO" dirty="0"/>
              <a:t/>
            </a:r>
            <a:br>
              <a:rPr lang="ro-RO" dirty="0"/>
            </a:br>
            <a:endParaRPr lang="ro-RO" dirty="0"/>
          </a:p>
        </p:txBody>
      </p:sp>
      <p:sp>
        <p:nvSpPr>
          <p:cNvPr id="3" name="Content Placeholder 2"/>
          <p:cNvSpPr>
            <a:spLocks noGrp="1"/>
          </p:cNvSpPr>
          <p:nvPr>
            <p:ph idx="1"/>
          </p:nvPr>
        </p:nvSpPr>
        <p:spPr>
          <a:xfrm>
            <a:off x="899592" y="2348880"/>
            <a:ext cx="7200800" cy="3137521"/>
          </a:xfrm>
        </p:spPr>
        <p:txBody>
          <a:bodyPr/>
          <a:lstStyle/>
          <a:p>
            <a:pPr marL="342900" lvl="0" indent="-342900" algn="just">
              <a:buFont typeface="+mj-lt"/>
              <a:buAutoNum type="arabicParenR"/>
            </a:pPr>
            <a:r>
              <a:rPr lang="ro-RO" b="1" kern="150" dirty="0" smtClean="0">
                <a:latin typeface="Times New Roman"/>
                <a:ea typeface="NSimSun"/>
                <a:cs typeface="Arial"/>
              </a:rPr>
              <a:t> Stimularea </a:t>
            </a:r>
            <a:r>
              <a:rPr lang="ro-RO" b="1" kern="150" dirty="0">
                <a:latin typeface="Times New Roman"/>
                <a:ea typeface="NSimSun"/>
                <a:cs typeface="Arial"/>
              </a:rPr>
              <a:t>prin mișcare </a:t>
            </a:r>
            <a:r>
              <a:rPr lang="ro-RO" kern="150" dirty="0">
                <a:latin typeface="Times New Roman"/>
                <a:ea typeface="NSimSun"/>
                <a:cs typeface="Arial"/>
              </a:rPr>
              <a:t>– vizează parcurgerea unui program structurat conținând activități fizice care să conducă la dezvoltarea psihomotorie a beneficiarilor, de exemplu: jocuri cu mingea, cu bile, cu cercuri, baloane, popice etc.</a:t>
            </a:r>
          </a:p>
          <a:p>
            <a:pPr marL="182880" indent="0" algn="just">
              <a:buNone/>
            </a:pPr>
            <a:r>
              <a:rPr lang="ro-RO" kern="150" dirty="0" smtClean="0">
                <a:latin typeface="Times New Roman"/>
                <a:ea typeface="NSimSun"/>
                <a:cs typeface="Arial"/>
              </a:rPr>
              <a:t>       Metodele </a:t>
            </a:r>
            <a:r>
              <a:rPr lang="ro-RO" kern="150" dirty="0">
                <a:latin typeface="Times New Roman"/>
                <a:ea typeface="NSimSun"/>
                <a:cs typeface="Arial"/>
              </a:rPr>
              <a:t>de lucru se bazează pe mișcări naturale și dorința copiilor de a interacționa. Activitățile se vor diversifica astfel încât să se evite plictiseala, monotonia.</a:t>
            </a:r>
          </a:p>
          <a:p>
            <a:endParaRPr lang="ro-RO" dirty="0"/>
          </a:p>
        </p:txBody>
      </p:sp>
    </p:spTree>
    <p:extLst>
      <p:ext uri="{BB962C8B-B14F-4D97-AF65-F5344CB8AC3E}">
        <p14:creationId xmlns:p14="http://schemas.microsoft.com/office/powerpoint/2010/main" val="37850935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196752"/>
            <a:ext cx="6881514" cy="4247317"/>
          </a:xfrm>
          <a:prstGeom prst="rect">
            <a:avLst/>
          </a:prstGeom>
        </p:spPr>
        <p:txBody>
          <a:bodyPr wrap="square">
            <a:spAutoFit/>
          </a:bodyPr>
          <a:lstStyle/>
          <a:p>
            <a:pPr lvl="0" algn="just">
              <a:lnSpc>
                <a:spcPct val="150000"/>
              </a:lnSpc>
              <a:spcAft>
                <a:spcPts val="0"/>
              </a:spcAft>
            </a:pPr>
            <a:r>
              <a:rPr lang="ro-RO" b="1" kern="150" dirty="0" smtClean="0">
                <a:effectLst/>
                <a:latin typeface="Times New Roman"/>
                <a:ea typeface="NSimSun"/>
                <a:cs typeface="Arial"/>
              </a:rPr>
              <a:t>2)  Stimularea prin joc </a:t>
            </a:r>
            <a:r>
              <a:rPr lang="ro-RO" kern="150" dirty="0" smtClean="0">
                <a:effectLst/>
                <a:latin typeface="Times New Roman"/>
                <a:ea typeface="NSimSun"/>
                <a:cs typeface="Arial"/>
              </a:rPr>
              <a:t>– vizează parcurgerea unui program structurat conținând activități ludice care să conducă la dezvoltarea armonioasă a beneficiarilor în plan fizic, psihic și motor.</a:t>
            </a:r>
          </a:p>
          <a:p>
            <a:pPr lvl="0" algn="just">
              <a:lnSpc>
                <a:spcPct val="150000"/>
              </a:lnSpc>
              <a:spcAft>
                <a:spcPts val="0"/>
              </a:spcAft>
            </a:pPr>
            <a:r>
              <a:rPr lang="ro-RO" kern="150" dirty="0" smtClean="0">
                <a:effectLst/>
                <a:latin typeface="Times New Roman"/>
                <a:ea typeface="NSimSun"/>
                <a:cs typeface="Arial"/>
              </a:rPr>
              <a:t>     Indiferent de vârstă jocul este fundamental pentru comunicare. El eliberează stresul, stimulează creativitatea, iar pentru copii este un mediu sigur de exprimare a sentimentelor, de explorare a relațiilor și de mărturisire a dorințelor. Limbajul copiilor rămâne în urma dezvoltării lor cognitive, iar ei comunică prin joacă ceea ce înțeleg din lumea care îi înconjoară. Astfel, jucăriile sunt percepute drept cuvinte, iar jocul ca limbaj. Jocul va fi formal/informal, structurat/nestructurat.</a:t>
            </a:r>
            <a:endParaRPr lang="ro-RO" kern="150" dirty="0">
              <a:effectLst/>
              <a:latin typeface="Times New Roman"/>
              <a:ea typeface="NSimSun"/>
              <a:cs typeface="Arial"/>
            </a:endParaRPr>
          </a:p>
        </p:txBody>
      </p:sp>
    </p:spTree>
    <p:extLst>
      <p:ext uri="{BB962C8B-B14F-4D97-AF65-F5344CB8AC3E}">
        <p14:creationId xmlns:p14="http://schemas.microsoft.com/office/powerpoint/2010/main" val="10896219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340768"/>
            <a:ext cx="6840760" cy="4385816"/>
          </a:xfrm>
          <a:prstGeom prst="rect">
            <a:avLst/>
          </a:prstGeom>
        </p:spPr>
        <p:txBody>
          <a:bodyPr wrap="square">
            <a:spAutoFit/>
          </a:bodyPr>
          <a:lstStyle/>
          <a:p>
            <a:pPr lvl="0" algn="just">
              <a:lnSpc>
                <a:spcPct val="150000"/>
              </a:lnSpc>
              <a:spcAft>
                <a:spcPts val="0"/>
              </a:spcAft>
            </a:pPr>
            <a:r>
              <a:rPr lang="ro-RO" b="1" kern="150" dirty="0" smtClean="0">
                <a:effectLst/>
                <a:latin typeface="Times New Roman"/>
                <a:ea typeface="NSimSun"/>
                <a:cs typeface="Arial"/>
              </a:rPr>
              <a:t>3)  Stimularea prin artă vizuală</a:t>
            </a:r>
            <a:endParaRPr lang="ro-RO" kern="150" dirty="0" smtClean="0">
              <a:effectLst/>
              <a:latin typeface="Times New Roman"/>
              <a:ea typeface="NSimSun"/>
              <a:cs typeface="Arial"/>
            </a:endParaRPr>
          </a:p>
          <a:p>
            <a:pPr algn="just"/>
            <a:r>
              <a:rPr lang="ro-RO" dirty="0" smtClean="0">
                <a:effectLst/>
                <a:latin typeface="Times New Roman"/>
                <a:ea typeface="NSimSun"/>
                <a:cs typeface="Arial"/>
              </a:rPr>
              <a:t>     În sesiunile obișnuite de artă, copiii își dezvoltă observația și învață să reproducă ceea ce văd sau simt. Ei își dezvoltă o mai bună coordonare oculo-manuală și motricitatea fină, creativitatea și imaginația. Copiii învață să combine propria exprimare liberă cu a celorlalți în activități comune. </a:t>
            </a:r>
          </a:p>
          <a:p>
            <a:pPr algn="just"/>
            <a:r>
              <a:rPr lang="ro-RO" dirty="0">
                <a:latin typeface="Times New Roman"/>
                <a:ea typeface="NSimSun"/>
                <a:cs typeface="Arial"/>
              </a:rPr>
              <a:t> </a:t>
            </a:r>
            <a:r>
              <a:rPr lang="ro-RO" dirty="0" smtClean="0">
                <a:latin typeface="Times New Roman"/>
                <a:ea typeface="NSimSun"/>
                <a:cs typeface="Arial"/>
              </a:rPr>
              <a:t>    </a:t>
            </a:r>
            <a:r>
              <a:rPr lang="ro-RO" dirty="0" smtClean="0">
                <a:effectLst/>
                <a:latin typeface="Times New Roman"/>
                <a:ea typeface="NSimSun"/>
                <a:cs typeface="Arial"/>
              </a:rPr>
              <a:t>Progresul are loc în etape. Aplicând tehnici de lucru cu diverse materiale și instrumente, beneficiarii învață etapele de realizare a unor produse simple, le realizează și apoi le analizează, descriu și apreciază produsul finit. </a:t>
            </a:r>
          </a:p>
          <a:p>
            <a:pPr algn="just"/>
            <a:r>
              <a:rPr lang="ro-RO" dirty="0">
                <a:latin typeface="Times New Roman"/>
                <a:ea typeface="NSimSun"/>
                <a:cs typeface="Arial"/>
              </a:rPr>
              <a:t> </a:t>
            </a:r>
            <a:r>
              <a:rPr lang="ro-RO" dirty="0" smtClean="0">
                <a:latin typeface="Times New Roman"/>
                <a:ea typeface="NSimSun"/>
                <a:cs typeface="Arial"/>
              </a:rPr>
              <a:t>    </a:t>
            </a:r>
            <a:r>
              <a:rPr lang="ro-RO" dirty="0" smtClean="0">
                <a:effectLst/>
                <a:latin typeface="Times New Roman"/>
                <a:ea typeface="NSimSun"/>
                <a:cs typeface="Arial"/>
              </a:rPr>
              <a:t>Repartiția în grupele de lucru se face în funcție de vârsta biologică și abilitățile existente de către fiecare persoană în parte. În general, se lucrează prin formarea și exersarea abilităților psihomotrice generale, prin intermediul acțiunilor de explorare senzorială a mediului  înconjurător, a materialelor folosite.</a:t>
            </a:r>
            <a:endParaRPr lang="ro-RO" dirty="0"/>
          </a:p>
        </p:txBody>
      </p:sp>
    </p:spTree>
    <p:extLst>
      <p:ext uri="{BB962C8B-B14F-4D97-AF65-F5344CB8AC3E}">
        <p14:creationId xmlns:p14="http://schemas.microsoft.com/office/powerpoint/2010/main" val="18664662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50</TotalTime>
  <Words>1144</Words>
  <Application>Microsoft Office PowerPoint</Application>
  <PresentationFormat>On-screen Show (4:3)</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ART – TERAPIA </vt:lpstr>
      <vt:lpstr>PowerPoint Presentation</vt:lpstr>
      <vt:lpstr>PowerPoint Presentation</vt:lpstr>
      <vt:lpstr>PowerPoint Presentation</vt:lpstr>
      <vt:lpstr>PowerPoint Presentation</vt:lpstr>
      <vt:lpstr>PowerPoint Presentation</vt:lpstr>
      <vt:lpstr>Metode și tehnici utilizate </vt:lpstr>
      <vt:lpstr>PowerPoint Presentation</vt:lpstr>
      <vt:lpstr>PowerPoint Presentation</vt:lpstr>
      <vt:lpstr>PowerPoint Presentation</vt:lpstr>
      <vt:lpstr>PowerPoint Presentation</vt:lpstr>
      <vt:lpstr>PowerPoint Presentation</vt:lpstr>
      <vt:lpstr>Bibliografie: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 TERAPIA</dc:title>
  <dc:creator>Monica</dc:creator>
  <cp:lastModifiedBy>Monica</cp:lastModifiedBy>
  <cp:revision>6</cp:revision>
  <dcterms:created xsi:type="dcterms:W3CDTF">2021-05-27T15:51:20Z</dcterms:created>
  <dcterms:modified xsi:type="dcterms:W3CDTF">2021-05-27T16:41:55Z</dcterms:modified>
</cp:coreProperties>
</file>